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337" r:id="rId4"/>
    <p:sldId id="304" r:id="rId5"/>
    <p:sldId id="305" r:id="rId6"/>
    <p:sldId id="303" r:id="rId7"/>
    <p:sldId id="264" r:id="rId8"/>
    <p:sldId id="265" r:id="rId9"/>
    <p:sldId id="267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296" r:id="rId23"/>
    <p:sldId id="299" r:id="rId24"/>
    <p:sldId id="300" r:id="rId25"/>
    <p:sldId id="301" r:id="rId26"/>
    <p:sldId id="302" r:id="rId27"/>
    <p:sldId id="308" r:id="rId28"/>
    <p:sldId id="293" r:id="rId29"/>
    <p:sldId id="309" r:id="rId30"/>
    <p:sldId id="317" r:id="rId31"/>
    <p:sldId id="311" r:id="rId32"/>
    <p:sldId id="312" r:id="rId33"/>
    <p:sldId id="310" r:id="rId34"/>
    <p:sldId id="324" r:id="rId35"/>
    <p:sldId id="314" r:id="rId36"/>
    <p:sldId id="315" r:id="rId37"/>
    <p:sldId id="316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CF320-8400-4E8A-889A-D9C538969E1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BB946-530E-4877-B732-892613FCFF38}">
      <dgm:prSet phldrT="[Текст]" custT="1"/>
      <dgm:spPr/>
      <dgm:t>
        <a:bodyPr/>
        <a:lstStyle/>
        <a:p>
          <a:r>
            <a:rPr lang="ru-RU" sz="1800" dirty="0"/>
            <a:t>Основные факторы производства предприятий нефтяной и газовой отрасли</a:t>
          </a:r>
        </a:p>
      </dgm:t>
    </dgm:pt>
    <dgm:pt modelId="{8EAD220A-C1AA-4C85-8F57-B014CEF9532B}" type="parTrans" cxnId="{86F6D2AB-90F2-4224-B5B4-86B28C3A162C}">
      <dgm:prSet/>
      <dgm:spPr/>
      <dgm:t>
        <a:bodyPr/>
        <a:lstStyle/>
        <a:p>
          <a:endParaRPr lang="ru-RU"/>
        </a:p>
      </dgm:t>
    </dgm:pt>
    <dgm:pt modelId="{9784D1F8-EC7C-42A5-BBC3-1B0ECB4E325F}" type="sibTrans" cxnId="{86F6D2AB-90F2-4224-B5B4-86B28C3A162C}">
      <dgm:prSet/>
      <dgm:spPr/>
      <dgm:t>
        <a:bodyPr/>
        <a:lstStyle/>
        <a:p>
          <a:endParaRPr lang="ru-RU"/>
        </a:p>
      </dgm:t>
    </dgm:pt>
    <dgm:pt modelId="{94B26A1B-B6AD-481C-9C5A-1679E18B2DBD}">
      <dgm:prSet phldrT="[Текст]" custT="1"/>
      <dgm:spPr/>
      <dgm:t>
        <a:bodyPr/>
        <a:lstStyle/>
        <a:p>
          <a:r>
            <a:rPr lang="ru-RU" sz="1800" dirty="0"/>
            <a:t>Основные производственные фонды</a:t>
          </a:r>
        </a:p>
      </dgm:t>
    </dgm:pt>
    <dgm:pt modelId="{6391AC4F-0712-4188-870A-17D443926283}" type="parTrans" cxnId="{46E7B829-1E55-4002-BC88-22E2BBA05654}">
      <dgm:prSet/>
      <dgm:spPr/>
      <dgm:t>
        <a:bodyPr/>
        <a:lstStyle/>
        <a:p>
          <a:endParaRPr lang="ru-RU"/>
        </a:p>
      </dgm:t>
    </dgm:pt>
    <dgm:pt modelId="{BA52D2CE-1752-4878-84DE-C71F323D4875}" type="sibTrans" cxnId="{46E7B829-1E55-4002-BC88-22E2BBA05654}">
      <dgm:prSet/>
      <dgm:spPr/>
      <dgm:t>
        <a:bodyPr/>
        <a:lstStyle/>
        <a:p>
          <a:endParaRPr lang="ru-RU"/>
        </a:p>
      </dgm:t>
    </dgm:pt>
    <dgm:pt modelId="{BCB2A8E6-9BDF-4C39-8AAC-F6924AE927C4}">
      <dgm:prSet phldrT="[Текст]" custT="1"/>
      <dgm:spPr/>
      <dgm:t>
        <a:bodyPr/>
        <a:lstStyle/>
        <a:p>
          <a:r>
            <a:rPr lang="ru-RU" sz="1800"/>
            <a:t>Средства труда</a:t>
          </a:r>
        </a:p>
      </dgm:t>
    </dgm:pt>
    <dgm:pt modelId="{13A1102E-25D4-4C6F-977B-6DEA70A8AF34}" type="parTrans" cxnId="{00959E9E-A36B-43F8-A1BB-7B46EFE38AF3}">
      <dgm:prSet/>
      <dgm:spPr/>
      <dgm:t>
        <a:bodyPr/>
        <a:lstStyle/>
        <a:p>
          <a:endParaRPr lang="ru-RU"/>
        </a:p>
      </dgm:t>
    </dgm:pt>
    <dgm:pt modelId="{BCE39143-A6A2-4E31-8281-20733F67F90E}" type="sibTrans" cxnId="{00959E9E-A36B-43F8-A1BB-7B46EFE38AF3}">
      <dgm:prSet/>
      <dgm:spPr/>
      <dgm:t>
        <a:bodyPr/>
        <a:lstStyle/>
        <a:p>
          <a:endParaRPr lang="ru-RU"/>
        </a:p>
      </dgm:t>
    </dgm:pt>
    <dgm:pt modelId="{C396962C-4CCE-443F-AEB1-5FEEFFBFCB98}">
      <dgm:prSet phldrT="[Текст]" custT="1"/>
      <dgm:spPr/>
      <dgm:t>
        <a:bodyPr/>
        <a:lstStyle/>
        <a:p>
          <a:r>
            <a:rPr lang="ru-RU" sz="1800"/>
            <a:t>Предметы труда</a:t>
          </a:r>
        </a:p>
      </dgm:t>
    </dgm:pt>
    <dgm:pt modelId="{1524DAD7-F771-4D8F-9C3A-D30B2F057C13}" type="parTrans" cxnId="{3927951D-E242-4E07-BFF3-B025008BD701}">
      <dgm:prSet/>
      <dgm:spPr/>
      <dgm:t>
        <a:bodyPr/>
        <a:lstStyle/>
        <a:p>
          <a:endParaRPr lang="ru-RU"/>
        </a:p>
      </dgm:t>
    </dgm:pt>
    <dgm:pt modelId="{C9D09785-3DE1-4714-8498-320267B7DDD6}" type="sibTrans" cxnId="{3927951D-E242-4E07-BFF3-B025008BD701}">
      <dgm:prSet/>
      <dgm:spPr/>
      <dgm:t>
        <a:bodyPr/>
        <a:lstStyle/>
        <a:p>
          <a:endParaRPr lang="ru-RU"/>
        </a:p>
      </dgm:t>
    </dgm:pt>
    <dgm:pt modelId="{BA8343C3-A82E-4F95-BF08-4899F8F47392}">
      <dgm:prSet phldrT="[Текст]" custT="1"/>
      <dgm:spPr/>
      <dgm:t>
        <a:bodyPr/>
        <a:lstStyle/>
        <a:p>
          <a:r>
            <a:rPr lang="ru-RU" sz="1800" dirty="0" smtClean="0"/>
            <a:t>Человеческие  ресурсы</a:t>
          </a:r>
          <a:endParaRPr lang="ru-RU" sz="1800" dirty="0"/>
        </a:p>
      </dgm:t>
    </dgm:pt>
    <dgm:pt modelId="{735AC9BC-B0D0-45B5-BE04-60758196F9F8}" type="parTrans" cxnId="{51A665CE-B047-481F-B0AF-78F727B4FAD4}">
      <dgm:prSet/>
      <dgm:spPr/>
      <dgm:t>
        <a:bodyPr/>
        <a:lstStyle/>
        <a:p>
          <a:endParaRPr lang="ru-RU"/>
        </a:p>
      </dgm:t>
    </dgm:pt>
    <dgm:pt modelId="{A7D1E1AC-A84E-4242-99BB-90A16D7FA472}" type="sibTrans" cxnId="{51A665CE-B047-481F-B0AF-78F727B4FAD4}">
      <dgm:prSet/>
      <dgm:spPr/>
      <dgm:t>
        <a:bodyPr/>
        <a:lstStyle/>
        <a:p>
          <a:endParaRPr lang="ru-RU"/>
        </a:p>
      </dgm:t>
    </dgm:pt>
    <dgm:pt modelId="{428D5F40-76BD-424E-88D2-C33E314CFA32}">
      <dgm:prSet phldrT="[Текст]"/>
      <dgm:spPr/>
      <dgm:t>
        <a:bodyPr/>
        <a:lstStyle/>
        <a:p>
          <a:r>
            <a:rPr lang="ru-RU" dirty="0" smtClean="0"/>
            <a:t>Окружающая среда</a:t>
          </a:r>
          <a:endParaRPr lang="ru-RU" dirty="0"/>
        </a:p>
      </dgm:t>
    </dgm:pt>
    <dgm:pt modelId="{95DA88BC-DE8B-4AD6-9AB9-100FF9B3ED7F}" type="parTrans" cxnId="{590383D3-B57A-445E-B629-1C3B9D18C7E0}">
      <dgm:prSet/>
      <dgm:spPr/>
      <dgm:t>
        <a:bodyPr/>
        <a:lstStyle/>
        <a:p>
          <a:endParaRPr lang="ru-RU"/>
        </a:p>
      </dgm:t>
    </dgm:pt>
    <dgm:pt modelId="{D5F8A24A-2E5B-4DCD-9662-20ADB3A4FBD9}" type="sibTrans" cxnId="{590383D3-B57A-445E-B629-1C3B9D18C7E0}">
      <dgm:prSet/>
      <dgm:spPr/>
      <dgm:t>
        <a:bodyPr/>
        <a:lstStyle/>
        <a:p>
          <a:endParaRPr lang="ru-RU"/>
        </a:p>
      </dgm:t>
    </dgm:pt>
    <dgm:pt modelId="{D8FB0C71-A348-422A-BFF9-9B70CBE25DAE}">
      <dgm:prSet custT="1"/>
      <dgm:spPr/>
      <dgm:t>
        <a:bodyPr/>
        <a:lstStyle/>
        <a:p>
          <a:r>
            <a:rPr lang="ru-RU" sz="1800"/>
            <a:t>Основные средства</a:t>
          </a:r>
        </a:p>
      </dgm:t>
    </dgm:pt>
    <dgm:pt modelId="{AA5EDBFB-4CE4-4662-902B-F5E2FC969C31}" type="parTrans" cxnId="{0997935B-8340-431A-BA76-19595CEA09B1}">
      <dgm:prSet/>
      <dgm:spPr/>
      <dgm:t>
        <a:bodyPr/>
        <a:lstStyle/>
        <a:p>
          <a:endParaRPr lang="ru-RU"/>
        </a:p>
      </dgm:t>
    </dgm:pt>
    <dgm:pt modelId="{ABFD7F0D-6C83-48D4-91D2-237ED84A3B64}" type="sibTrans" cxnId="{0997935B-8340-431A-BA76-19595CEA09B1}">
      <dgm:prSet/>
      <dgm:spPr/>
      <dgm:t>
        <a:bodyPr/>
        <a:lstStyle/>
        <a:p>
          <a:endParaRPr lang="ru-RU"/>
        </a:p>
      </dgm:t>
    </dgm:pt>
    <dgm:pt modelId="{D9130CE3-B9FD-4B13-B0DD-EE0079C3B732}">
      <dgm:prSet custT="1"/>
      <dgm:spPr/>
      <dgm:t>
        <a:bodyPr/>
        <a:lstStyle/>
        <a:p>
          <a:r>
            <a:rPr lang="ru-RU" sz="1800"/>
            <a:t>Оборотные средства</a:t>
          </a:r>
        </a:p>
      </dgm:t>
    </dgm:pt>
    <dgm:pt modelId="{722D5BD8-28F5-4692-B1F1-F0015CB8F186}" type="parTrans" cxnId="{EF509C25-4720-4F03-ABC3-3E3CCA14D463}">
      <dgm:prSet/>
      <dgm:spPr/>
      <dgm:t>
        <a:bodyPr/>
        <a:lstStyle/>
        <a:p>
          <a:endParaRPr lang="ru-RU"/>
        </a:p>
      </dgm:t>
    </dgm:pt>
    <dgm:pt modelId="{FD8CD1A5-1D5A-41E9-8C9D-D05F38BB699A}" type="sibTrans" cxnId="{EF509C25-4720-4F03-ABC3-3E3CCA14D463}">
      <dgm:prSet/>
      <dgm:spPr/>
      <dgm:t>
        <a:bodyPr/>
        <a:lstStyle/>
        <a:p>
          <a:endParaRPr lang="ru-RU"/>
        </a:p>
      </dgm:t>
    </dgm:pt>
    <dgm:pt modelId="{A041542D-B7D9-420A-BECC-092D4DC6792C}">
      <dgm:prSet/>
      <dgm:spPr/>
      <dgm:t>
        <a:bodyPr/>
        <a:lstStyle/>
        <a:p>
          <a:r>
            <a:rPr lang="ru-RU" dirty="0" smtClean="0"/>
            <a:t>Информация </a:t>
          </a:r>
          <a:endParaRPr lang="ru-RU" dirty="0"/>
        </a:p>
      </dgm:t>
    </dgm:pt>
    <dgm:pt modelId="{104AE3C7-59BB-4A66-A034-BC4FB55645F4}" type="parTrans" cxnId="{1B4664AB-2F3F-4065-A473-8EE03CE7789B}">
      <dgm:prSet/>
      <dgm:spPr/>
      <dgm:t>
        <a:bodyPr/>
        <a:lstStyle/>
        <a:p>
          <a:endParaRPr lang="ru-RU"/>
        </a:p>
      </dgm:t>
    </dgm:pt>
    <dgm:pt modelId="{D1F3032B-4B66-4B99-ADC8-9A7895A39E33}" type="sibTrans" cxnId="{1B4664AB-2F3F-4065-A473-8EE03CE7789B}">
      <dgm:prSet/>
      <dgm:spPr/>
      <dgm:t>
        <a:bodyPr/>
        <a:lstStyle/>
        <a:p>
          <a:endParaRPr lang="ru-RU"/>
        </a:p>
      </dgm:t>
    </dgm:pt>
    <dgm:pt modelId="{CC646CC3-18AE-4DC5-9844-FA0625CC24BD}" type="pres">
      <dgm:prSet presAssocID="{DDCCF320-8400-4E8A-889A-D9C538969E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A30947-5DA9-4A3B-A189-E5B6EE2F8962}" type="pres">
      <dgm:prSet presAssocID="{29EBB946-530E-4877-B732-892613FCFF38}" presName="hierRoot1" presStyleCnt="0"/>
      <dgm:spPr/>
    </dgm:pt>
    <dgm:pt modelId="{D46A450C-6E54-4C1E-A6CB-9FDD77E0BF19}" type="pres">
      <dgm:prSet presAssocID="{29EBB946-530E-4877-B732-892613FCFF38}" presName="composite" presStyleCnt="0"/>
      <dgm:spPr/>
    </dgm:pt>
    <dgm:pt modelId="{0FFCAB10-91CE-479E-90C3-1C0AE7D9EB87}" type="pres">
      <dgm:prSet presAssocID="{29EBB946-530E-4877-B732-892613FCFF38}" presName="background" presStyleLbl="node0" presStyleIdx="0" presStyleCnt="1"/>
      <dgm:spPr/>
    </dgm:pt>
    <dgm:pt modelId="{A92A40DE-13FC-40CD-A40F-411EFBB60E78}" type="pres">
      <dgm:prSet presAssocID="{29EBB946-530E-4877-B732-892613FCFF38}" presName="text" presStyleLbl="fgAcc0" presStyleIdx="0" presStyleCnt="1" custScaleX="591485" custScaleY="199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C249C-7498-4200-8A2D-4C4560F6B1F7}" type="pres">
      <dgm:prSet presAssocID="{29EBB946-530E-4877-B732-892613FCFF38}" presName="hierChild2" presStyleCnt="0"/>
      <dgm:spPr/>
    </dgm:pt>
    <dgm:pt modelId="{2BC308D6-3021-4D1E-8647-E956F8C9A628}" type="pres">
      <dgm:prSet presAssocID="{6391AC4F-0712-4188-870A-17D44392628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8B6EC90-B39B-48E7-8600-68FF6C3801F5}" type="pres">
      <dgm:prSet presAssocID="{94B26A1B-B6AD-481C-9C5A-1679E18B2DBD}" presName="hierRoot2" presStyleCnt="0"/>
      <dgm:spPr/>
    </dgm:pt>
    <dgm:pt modelId="{769E19AA-03F5-48DC-806D-D65DF1A47CD9}" type="pres">
      <dgm:prSet presAssocID="{94B26A1B-B6AD-481C-9C5A-1679E18B2DBD}" presName="composite2" presStyleCnt="0"/>
      <dgm:spPr/>
    </dgm:pt>
    <dgm:pt modelId="{6D1EC1B3-61C9-433D-99FA-464A6F2BB0CC}" type="pres">
      <dgm:prSet presAssocID="{94B26A1B-B6AD-481C-9C5A-1679E18B2DBD}" presName="background2" presStyleLbl="node2" presStyleIdx="0" presStyleCnt="2"/>
      <dgm:spPr/>
    </dgm:pt>
    <dgm:pt modelId="{48824EEF-3D36-4EC6-A149-F8DE3D25A363}" type="pres">
      <dgm:prSet presAssocID="{94B26A1B-B6AD-481C-9C5A-1679E18B2DBD}" presName="text2" presStyleLbl="fgAcc2" presStyleIdx="0" presStyleCnt="2" custScaleX="379505" custScaleY="145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1C60E3-F152-4327-AB03-420DBDEE8867}" type="pres">
      <dgm:prSet presAssocID="{94B26A1B-B6AD-481C-9C5A-1679E18B2DBD}" presName="hierChild3" presStyleCnt="0"/>
      <dgm:spPr/>
    </dgm:pt>
    <dgm:pt modelId="{B52AE818-3DDF-469D-8057-24073550EFC1}" type="pres">
      <dgm:prSet presAssocID="{13A1102E-25D4-4C6F-977B-6DEA70A8AF3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A1B0EA2-F608-49CC-98EA-96FE2B16FA04}" type="pres">
      <dgm:prSet presAssocID="{BCB2A8E6-9BDF-4C39-8AAC-F6924AE927C4}" presName="hierRoot3" presStyleCnt="0"/>
      <dgm:spPr/>
    </dgm:pt>
    <dgm:pt modelId="{877A7128-8AD8-45AB-99AB-BCAB2F91C0D7}" type="pres">
      <dgm:prSet presAssocID="{BCB2A8E6-9BDF-4C39-8AAC-F6924AE927C4}" presName="composite3" presStyleCnt="0"/>
      <dgm:spPr/>
    </dgm:pt>
    <dgm:pt modelId="{80D89C78-375D-4233-BD50-F6986162C6B7}" type="pres">
      <dgm:prSet presAssocID="{BCB2A8E6-9BDF-4C39-8AAC-F6924AE927C4}" presName="background3" presStyleLbl="node3" presStyleIdx="0" presStyleCnt="3"/>
      <dgm:spPr/>
    </dgm:pt>
    <dgm:pt modelId="{337AA50F-E970-4C7A-98A4-F3C7F586B678}" type="pres">
      <dgm:prSet presAssocID="{BCB2A8E6-9BDF-4C39-8AAC-F6924AE927C4}" presName="text3" presStyleLbl="fgAcc3" presStyleIdx="0" presStyleCnt="3" custScaleX="192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75951-0C1B-4E1E-80C4-41DD4C6BF716}" type="pres">
      <dgm:prSet presAssocID="{BCB2A8E6-9BDF-4C39-8AAC-F6924AE927C4}" presName="hierChild4" presStyleCnt="0"/>
      <dgm:spPr/>
    </dgm:pt>
    <dgm:pt modelId="{01025615-8464-42C5-8AE2-CDD955D0E8B3}" type="pres">
      <dgm:prSet presAssocID="{AA5EDBFB-4CE4-4662-902B-F5E2FC969C31}" presName="Name23" presStyleLbl="parChTrans1D4" presStyleIdx="0" presStyleCnt="3"/>
      <dgm:spPr/>
      <dgm:t>
        <a:bodyPr/>
        <a:lstStyle/>
        <a:p>
          <a:endParaRPr lang="ru-RU"/>
        </a:p>
      </dgm:t>
    </dgm:pt>
    <dgm:pt modelId="{A2135C08-6CE9-4255-BB5E-103A26403AAE}" type="pres">
      <dgm:prSet presAssocID="{D8FB0C71-A348-422A-BFF9-9B70CBE25DAE}" presName="hierRoot4" presStyleCnt="0"/>
      <dgm:spPr/>
    </dgm:pt>
    <dgm:pt modelId="{42932A28-A9E5-47AD-8499-DFFB10CC9C81}" type="pres">
      <dgm:prSet presAssocID="{D8FB0C71-A348-422A-BFF9-9B70CBE25DAE}" presName="composite4" presStyleCnt="0"/>
      <dgm:spPr/>
    </dgm:pt>
    <dgm:pt modelId="{0A0554AC-7634-42F4-A7F5-DF57569C4B0C}" type="pres">
      <dgm:prSet presAssocID="{D8FB0C71-A348-422A-BFF9-9B70CBE25DAE}" presName="background4" presStyleLbl="node4" presStyleIdx="0" presStyleCnt="3"/>
      <dgm:spPr/>
    </dgm:pt>
    <dgm:pt modelId="{B2030675-534A-4D8B-982E-53A500067205}" type="pres">
      <dgm:prSet presAssocID="{D8FB0C71-A348-422A-BFF9-9B70CBE25DAE}" presName="text4" presStyleLbl="fgAcc4" presStyleIdx="0" presStyleCnt="3" custScaleX="235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F61C17-C4E9-42A3-9E7D-B855861D1512}" type="pres">
      <dgm:prSet presAssocID="{D8FB0C71-A348-422A-BFF9-9B70CBE25DAE}" presName="hierChild5" presStyleCnt="0"/>
      <dgm:spPr/>
    </dgm:pt>
    <dgm:pt modelId="{C36EF533-7F0A-4EA5-8FED-6605DCD56646}" type="pres">
      <dgm:prSet presAssocID="{1524DAD7-F771-4D8F-9C3A-D30B2F057C1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FF0A3D3-3677-4E52-AACB-0C4DDECFBF24}" type="pres">
      <dgm:prSet presAssocID="{C396962C-4CCE-443F-AEB1-5FEEFFBFCB98}" presName="hierRoot3" presStyleCnt="0"/>
      <dgm:spPr/>
    </dgm:pt>
    <dgm:pt modelId="{B5F049BD-105B-41E6-8A1E-E8F0B50333C8}" type="pres">
      <dgm:prSet presAssocID="{C396962C-4CCE-443F-AEB1-5FEEFFBFCB98}" presName="composite3" presStyleCnt="0"/>
      <dgm:spPr/>
    </dgm:pt>
    <dgm:pt modelId="{0BE5E87F-3EC7-48E5-9CB8-4A14ECD57BA9}" type="pres">
      <dgm:prSet presAssocID="{C396962C-4CCE-443F-AEB1-5FEEFFBFCB98}" presName="background3" presStyleLbl="node3" presStyleIdx="1" presStyleCnt="3"/>
      <dgm:spPr/>
    </dgm:pt>
    <dgm:pt modelId="{C8F3F91F-909C-4514-A039-F8EBB8FC08C5}" type="pres">
      <dgm:prSet presAssocID="{C396962C-4CCE-443F-AEB1-5FEEFFBFCB98}" presName="text3" presStyleLbl="fgAcc3" presStyleIdx="1" presStyleCnt="3" custScaleX="24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522F4-1AA7-4CD1-918D-C7975F4FE701}" type="pres">
      <dgm:prSet presAssocID="{C396962C-4CCE-443F-AEB1-5FEEFFBFCB98}" presName="hierChild4" presStyleCnt="0"/>
      <dgm:spPr/>
    </dgm:pt>
    <dgm:pt modelId="{9CC5BDF4-A2F1-4032-95E4-6B33F7AEED85}" type="pres">
      <dgm:prSet presAssocID="{722D5BD8-28F5-4692-B1F1-F0015CB8F186}" presName="Name23" presStyleLbl="parChTrans1D4" presStyleIdx="1" presStyleCnt="3"/>
      <dgm:spPr/>
      <dgm:t>
        <a:bodyPr/>
        <a:lstStyle/>
        <a:p>
          <a:endParaRPr lang="ru-RU"/>
        </a:p>
      </dgm:t>
    </dgm:pt>
    <dgm:pt modelId="{68BCFC2F-CD51-489C-BEB5-050EC11D9833}" type="pres">
      <dgm:prSet presAssocID="{D9130CE3-B9FD-4B13-B0DD-EE0079C3B732}" presName="hierRoot4" presStyleCnt="0"/>
      <dgm:spPr/>
    </dgm:pt>
    <dgm:pt modelId="{440C1316-AB66-4072-9326-3EC47C5D616B}" type="pres">
      <dgm:prSet presAssocID="{D9130CE3-B9FD-4B13-B0DD-EE0079C3B732}" presName="composite4" presStyleCnt="0"/>
      <dgm:spPr/>
    </dgm:pt>
    <dgm:pt modelId="{EFDE520D-B48E-40C5-9C5B-7FF386C82C73}" type="pres">
      <dgm:prSet presAssocID="{D9130CE3-B9FD-4B13-B0DD-EE0079C3B732}" presName="background4" presStyleLbl="node4" presStyleIdx="1" presStyleCnt="3"/>
      <dgm:spPr/>
    </dgm:pt>
    <dgm:pt modelId="{080D764E-4FCE-409A-A85C-76BDFFD2B58F}" type="pres">
      <dgm:prSet presAssocID="{D9130CE3-B9FD-4B13-B0DD-EE0079C3B732}" presName="text4" presStyleLbl="fgAcc4" presStyleIdx="1" presStyleCnt="3" custScaleX="220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774BC-D858-4D60-9602-F785D2B0A1C8}" type="pres">
      <dgm:prSet presAssocID="{D9130CE3-B9FD-4B13-B0DD-EE0079C3B732}" presName="hierChild5" presStyleCnt="0"/>
      <dgm:spPr/>
    </dgm:pt>
    <dgm:pt modelId="{7AD05B76-30F2-4F50-867C-D303EE4D2438}" type="pres">
      <dgm:prSet presAssocID="{735AC9BC-B0D0-45B5-BE04-60758196F9F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3BD4AB4-9D1E-41FD-B532-AC24385B027E}" type="pres">
      <dgm:prSet presAssocID="{BA8343C3-A82E-4F95-BF08-4899F8F47392}" presName="hierRoot2" presStyleCnt="0"/>
      <dgm:spPr/>
    </dgm:pt>
    <dgm:pt modelId="{19D095E9-5E25-4919-B01D-CB8785501959}" type="pres">
      <dgm:prSet presAssocID="{BA8343C3-A82E-4F95-BF08-4899F8F47392}" presName="composite2" presStyleCnt="0"/>
      <dgm:spPr/>
    </dgm:pt>
    <dgm:pt modelId="{57039C28-9BDB-43D6-871A-739A0DD04847}" type="pres">
      <dgm:prSet presAssocID="{BA8343C3-A82E-4F95-BF08-4899F8F47392}" presName="background2" presStyleLbl="node2" presStyleIdx="1" presStyleCnt="2"/>
      <dgm:spPr/>
    </dgm:pt>
    <dgm:pt modelId="{7C932FF6-0626-4510-9B6F-8A218C0BADC5}" type="pres">
      <dgm:prSet presAssocID="{BA8343C3-A82E-4F95-BF08-4899F8F47392}" presName="text2" presStyleLbl="fgAcc2" presStyleIdx="1" presStyleCnt="2" custScaleX="309167" custScaleY="170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0A73C-069E-4719-8D8A-8FEB260FADB4}" type="pres">
      <dgm:prSet presAssocID="{BA8343C3-A82E-4F95-BF08-4899F8F47392}" presName="hierChild3" presStyleCnt="0"/>
      <dgm:spPr/>
    </dgm:pt>
    <dgm:pt modelId="{CCCA42EA-54D8-40C7-B515-39827DD01CD5}" type="pres">
      <dgm:prSet presAssocID="{95DA88BC-DE8B-4AD6-9AB9-100FF9B3ED7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8CDA868-E6D4-4CE6-B76F-A374BC7B8CB9}" type="pres">
      <dgm:prSet presAssocID="{428D5F40-76BD-424E-88D2-C33E314CFA32}" presName="hierRoot3" presStyleCnt="0"/>
      <dgm:spPr/>
    </dgm:pt>
    <dgm:pt modelId="{46ACC96F-A2CF-4E76-8684-4632FED62E62}" type="pres">
      <dgm:prSet presAssocID="{428D5F40-76BD-424E-88D2-C33E314CFA32}" presName="composite3" presStyleCnt="0"/>
      <dgm:spPr/>
    </dgm:pt>
    <dgm:pt modelId="{EBF7C33E-B17F-41E4-B759-90FCB97489A9}" type="pres">
      <dgm:prSet presAssocID="{428D5F40-76BD-424E-88D2-C33E314CFA32}" presName="background3" presStyleLbl="node3" presStyleIdx="2" presStyleCnt="3"/>
      <dgm:spPr/>
    </dgm:pt>
    <dgm:pt modelId="{CD54C832-3F95-46F1-8E85-3B7FA0126A21}" type="pres">
      <dgm:prSet presAssocID="{428D5F40-76BD-424E-88D2-C33E314CFA32}" presName="text3" presStyleLbl="fgAcc3" presStyleIdx="2" presStyleCnt="3" custScaleX="233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DD0BDF-28E8-4DE3-B710-93D7E5530604}" type="pres">
      <dgm:prSet presAssocID="{428D5F40-76BD-424E-88D2-C33E314CFA32}" presName="hierChild4" presStyleCnt="0"/>
      <dgm:spPr/>
    </dgm:pt>
    <dgm:pt modelId="{DDC2936E-EFD7-4E11-8D85-9691C6AA60B6}" type="pres">
      <dgm:prSet presAssocID="{104AE3C7-59BB-4A66-A034-BC4FB55645F4}" presName="Name23" presStyleLbl="parChTrans1D4" presStyleIdx="2" presStyleCnt="3"/>
      <dgm:spPr/>
      <dgm:t>
        <a:bodyPr/>
        <a:lstStyle/>
        <a:p>
          <a:endParaRPr lang="ru-RU"/>
        </a:p>
      </dgm:t>
    </dgm:pt>
    <dgm:pt modelId="{6F8F05DC-1709-4032-80BB-23F155CFD881}" type="pres">
      <dgm:prSet presAssocID="{A041542D-B7D9-420A-BECC-092D4DC6792C}" presName="hierRoot4" presStyleCnt="0"/>
      <dgm:spPr/>
    </dgm:pt>
    <dgm:pt modelId="{CBB5D3DA-2DE7-4749-B7AE-558204EB2DEE}" type="pres">
      <dgm:prSet presAssocID="{A041542D-B7D9-420A-BECC-092D4DC6792C}" presName="composite4" presStyleCnt="0"/>
      <dgm:spPr/>
    </dgm:pt>
    <dgm:pt modelId="{7E83B58D-2C8B-4172-BEEB-900550D9D967}" type="pres">
      <dgm:prSet presAssocID="{A041542D-B7D9-420A-BECC-092D4DC6792C}" presName="background4" presStyleLbl="node4" presStyleIdx="2" presStyleCnt="3"/>
      <dgm:spPr/>
    </dgm:pt>
    <dgm:pt modelId="{B896D647-E1C5-405B-B975-0C134779FA39}" type="pres">
      <dgm:prSet presAssocID="{A041542D-B7D9-420A-BECC-092D4DC6792C}" presName="text4" presStyleLbl="fgAcc4" presStyleIdx="2" presStyleCnt="3" custScaleX="254581" custLinFactNeighborX="13345" custLinFactNeighborY="6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70666-1EF2-4D3A-BC25-5F1FF84ECBBD}" type="pres">
      <dgm:prSet presAssocID="{A041542D-B7D9-420A-BECC-092D4DC6792C}" presName="hierChild5" presStyleCnt="0"/>
      <dgm:spPr/>
    </dgm:pt>
  </dgm:ptLst>
  <dgm:cxnLst>
    <dgm:cxn modelId="{9E853E0F-C2B1-4327-814B-7F930980A434}" type="presOf" srcId="{94B26A1B-B6AD-481C-9C5A-1679E18B2DBD}" destId="{48824EEF-3D36-4EC6-A149-F8DE3D25A363}" srcOrd="0" destOrd="0" presId="urn:microsoft.com/office/officeart/2005/8/layout/hierarchy1"/>
    <dgm:cxn modelId="{6B2A32E0-6088-447D-B5DA-45100905835F}" type="presOf" srcId="{13A1102E-25D4-4C6F-977B-6DEA70A8AF34}" destId="{B52AE818-3DDF-469D-8057-24073550EFC1}" srcOrd="0" destOrd="0" presId="urn:microsoft.com/office/officeart/2005/8/layout/hierarchy1"/>
    <dgm:cxn modelId="{5162EF2A-099C-4AF6-BA13-D6C2F5686F23}" type="presOf" srcId="{428D5F40-76BD-424E-88D2-C33E314CFA32}" destId="{CD54C832-3F95-46F1-8E85-3B7FA0126A21}" srcOrd="0" destOrd="0" presId="urn:microsoft.com/office/officeart/2005/8/layout/hierarchy1"/>
    <dgm:cxn modelId="{3927951D-E242-4E07-BFF3-B025008BD701}" srcId="{94B26A1B-B6AD-481C-9C5A-1679E18B2DBD}" destId="{C396962C-4CCE-443F-AEB1-5FEEFFBFCB98}" srcOrd="1" destOrd="0" parTransId="{1524DAD7-F771-4D8F-9C3A-D30B2F057C13}" sibTransId="{C9D09785-3DE1-4714-8498-320267B7DDD6}"/>
    <dgm:cxn modelId="{626ABD12-6B47-4BB8-A8C4-E7A4052AC9E8}" type="presOf" srcId="{BCB2A8E6-9BDF-4C39-8AAC-F6924AE927C4}" destId="{337AA50F-E970-4C7A-98A4-F3C7F586B678}" srcOrd="0" destOrd="0" presId="urn:microsoft.com/office/officeart/2005/8/layout/hierarchy1"/>
    <dgm:cxn modelId="{C668381A-3625-4B87-9785-7752F595D646}" type="presOf" srcId="{1524DAD7-F771-4D8F-9C3A-D30B2F057C13}" destId="{C36EF533-7F0A-4EA5-8FED-6605DCD56646}" srcOrd="0" destOrd="0" presId="urn:microsoft.com/office/officeart/2005/8/layout/hierarchy1"/>
    <dgm:cxn modelId="{2F4EF704-14E8-4896-A62A-498492A6FF21}" type="presOf" srcId="{722D5BD8-28F5-4692-B1F1-F0015CB8F186}" destId="{9CC5BDF4-A2F1-4032-95E4-6B33F7AEED85}" srcOrd="0" destOrd="0" presId="urn:microsoft.com/office/officeart/2005/8/layout/hierarchy1"/>
    <dgm:cxn modelId="{52A54873-08F1-4D5F-9C15-DF8738C9D330}" type="presOf" srcId="{735AC9BC-B0D0-45B5-BE04-60758196F9F8}" destId="{7AD05B76-30F2-4F50-867C-D303EE4D2438}" srcOrd="0" destOrd="0" presId="urn:microsoft.com/office/officeart/2005/8/layout/hierarchy1"/>
    <dgm:cxn modelId="{20BF32B7-331C-4650-AB7B-5BBD0099E9EB}" type="presOf" srcId="{C396962C-4CCE-443F-AEB1-5FEEFFBFCB98}" destId="{C8F3F91F-909C-4514-A039-F8EBB8FC08C5}" srcOrd="0" destOrd="0" presId="urn:microsoft.com/office/officeart/2005/8/layout/hierarchy1"/>
    <dgm:cxn modelId="{590383D3-B57A-445E-B629-1C3B9D18C7E0}" srcId="{BA8343C3-A82E-4F95-BF08-4899F8F47392}" destId="{428D5F40-76BD-424E-88D2-C33E314CFA32}" srcOrd="0" destOrd="0" parTransId="{95DA88BC-DE8B-4AD6-9AB9-100FF9B3ED7F}" sibTransId="{D5F8A24A-2E5B-4DCD-9662-20ADB3A4FBD9}"/>
    <dgm:cxn modelId="{51A665CE-B047-481F-B0AF-78F727B4FAD4}" srcId="{29EBB946-530E-4877-B732-892613FCFF38}" destId="{BA8343C3-A82E-4F95-BF08-4899F8F47392}" srcOrd="1" destOrd="0" parTransId="{735AC9BC-B0D0-45B5-BE04-60758196F9F8}" sibTransId="{A7D1E1AC-A84E-4242-99BB-90A16D7FA472}"/>
    <dgm:cxn modelId="{D25D76BA-83EC-4C46-8BFB-BE800863E34F}" type="presOf" srcId="{A041542D-B7D9-420A-BECC-092D4DC6792C}" destId="{B896D647-E1C5-405B-B975-0C134779FA39}" srcOrd="0" destOrd="0" presId="urn:microsoft.com/office/officeart/2005/8/layout/hierarchy1"/>
    <dgm:cxn modelId="{6FA0FAE1-CD3F-4A0C-A962-C29AB4FAD741}" type="presOf" srcId="{BA8343C3-A82E-4F95-BF08-4899F8F47392}" destId="{7C932FF6-0626-4510-9B6F-8A218C0BADC5}" srcOrd="0" destOrd="0" presId="urn:microsoft.com/office/officeart/2005/8/layout/hierarchy1"/>
    <dgm:cxn modelId="{0997935B-8340-431A-BA76-19595CEA09B1}" srcId="{BCB2A8E6-9BDF-4C39-8AAC-F6924AE927C4}" destId="{D8FB0C71-A348-422A-BFF9-9B70CBE25DAE}" srcOrd="0" destOrd="0" parTransId="{AA5EDBFB-4CE4-4662-902B-F5E2FC969C31}" sibTransId="{ABFD7F0D-6C83-48D4-91D2-237ED84A3B64}"/>
    <dgm:cxn modelId="{46E7B829-1E55-4002-BC88-22E2BBA05654}" srcId="{29EBB946-530E-4877-B732-892613FCFF38}" destId="{94B26A1B-B6AD-481C-9C5A-1679E18B2DBD}" srcOrd="0" destOrd="0" parTransId="{6391AC4F-0712-4188-870A-17D443926283}" sibTransId="{BA52D2CE-1752-4878-84DE-C71F323D4875}"/>
    <dgm:cxn modelId="{4021FC96-F452-414D-9AD6-3DD6DC911D0D}" type="presOf" srcId="{29EBB946-530E-4877-B732-892613FCFF38}" destId="{A92A40DE-13FC-40CD-A40F-411EFBB60E78}" srcOrd="0" destOrd="0" presId="urn:microsoft.com/office/officeart/2005/8/layout/hierarchy1"/>
    <dgm:cxn modelId="{86F6D2AB-90F2-4224-B5B4-86B28C3A162C}" srcId="{DDCCF320-8400-4E8A-889A-D9C538969E1C}" destId="{29EBB946-530E-4877-B732-892613FCFF38}" srcOrd="0" destOrd="0" parTransId="{8EAD220A-C1AA-4C85-8F57-B014CEF9532B}" sibTransId="{9784D1F8-EC7C-42A5-BBC3-1B0ECB4E325F}"/>
    <dgm:cxn modelId="{EF509C25-4720-4F03-ABC3-3E3CCA14D463}" srcId="{C396962C-4CCE-443F-AEB1-5FEEFFBFCB98}" destId="{D9130CE3-B9FD-4B13-B0DD-EE0079C3B732}" srcOrd="0" destOrd="0" parTransId="{722D5BD8-28F5-4692-B1F1-F0015CB8F186}" sibTransId="{FD8CD1A5-1D5A-41E9-8C9D-D05F38BB699A}"/>
    <dgm:cxn modelId="{E0D29008-3BC4-41AA-9769-0F87FBCDE677}" type="presOf" srcId="{95DA88BC-DE8B-4AD6-9AB9-100FF9B3ED7F}" destId="{CCCA42EA-54D8-40C7-B515-39827DD01CD5}" srcOrd="0" destOrd="0" presId="urn:microsoft.com/office/officeart/2005/8/layout/hierarchy1"/>
    <dgm:cxn modelId="{AC34D72A-F25D-46EF-9184-5CB432046220}" type="presOf" srcId="{D8FB0C71-A348-422A-BFF9-9B70CBE25DAE}" destId="{B2030675-534A-4D8B-982E-53A500067205}" srcOrd="0" destOrd="0" presId="urn:microsoft.com/office/officeart/2005/8/layout/hierarchy1"/>
    <dgm:cxn modelId="{42E3B15F-0EC8-45EB-9D62-920D6CB6F861}" type="presOf" srcId="{AA5EDBFB-4CE4-4662-902B-F5E2FC969C31}" destId="{01025615-8464-42C5-8AE2-CDD955D0E8B3}" srcOrd="0" destOrd="0" presId="urn:microsoft.com/office/officeart/2005/8/layout/hierarchy1"/>
    <dgm:cxn modelId="{FA66C2F7-C49C-452E-9881-FA4B2B15745B}" type="presOf" srcId="{D9130CE3-B9FD-4B13-B0DD-EE0079C3B732}" destId="{080D764E-4FCE-409A-A85C-76BDFFD2B58F}" srcOrd="0" destOrd="0" presId="urn:microsoft.com/office/officeart/2005/8/layout/hierarchy1"/>
    <dgm:cxn modelId="{93237E69-C99C-46BB-B919-52B566C88EA6}" type="presOf" srcId="{DDCCF320-8400-4E8A-889A-D9C538969E1C}" destId="{CC646CC3-18AE-4DC5-9844-FA0625CC24BD}" srcOrd="0" destOrd="0" presId="urn:microsoft.com/office/officeart/2005/8/layout/hierarchy1"/>
    <dgm:cxn modelId="{00959E9E-A36B-43F8-A1BB-7B46EFE38AF3}" srcId="{94B26A1B-B6AD-481C-9C5A-1679E18B2DBD}" destId="{BCB2A8E6-9BDF-4C39-8AAC-F6924AE927C4}" srcOrd="0" destOrd="0" parTransId="{13A1102E-25D4-4C6F-977B-6DEA70A8AF34}" sibTransId="{BCE39143-A6A2-4E31-8281-20733F67F90E}"/>
    <dgm:cxn modelId="{AB8DFE29-E314-410E-BE9B-0BBAE8F3EEBF}" type="presOf" srcId="{104AE3C7-59BB-4A66-A034-BC4FB55645F4}" destId="{DDC2936E-EFD7-4E11-8D85-9691C6AA60B6}" srcOrd="0" destOrd="0" presId="urn:microsoft.com/office/officeart/2005/8/layout/hierarchy1"/>
    <dgm:cxn modelId="{0CA6087F-951E-4648-820E-21A4BC0323D7}" type="presOf" srcId="{6391AC4F-0712-4188-870A-17D443926283}" destId="{2BC308D6-3021-4D1E-8647-E956F8C9A628}" srcOrd="0" destOrd="0" presId="urn:microsoft.com/office/officeart/2005/8/layout/hierarchy1"/>
    <dgm:cxn modelId="{1B4664AB-2F3F-4065-A473-8EE03CE7789B}" srcId="{428D5F40-76BD-424E-88D2-C33E314CFA32}" destId="{A041542D-B7D9-420A-BECC-092D4DC6792C}" srcOrd="0" destOrd="0" parTransId="{104AE3C7-59BB-4A66-A034-BC4FB55645F4}" sibTransId="{D1F3032B-4B66-4B99-ADC8-9A7895A39E33}"/>
    <dgm:cxn modelId="{2CA14A9A-24DB-419B-A045-5479FCA72E2E}" type="presParOf" srcId="{CC646CC3-18AE-4DC5-9844-FA0625CC24BD}" destId="{F6A30947-5DA9-4A3B-A189-E5B6EE2F8962}" srcOrd="0" destOrd="0" presId="urn:microsoft.com/office/officeart/2005/8/layout/hierarchy1"/>
    <dgm:cxn modelId="{202A1B6D-88D9-4F69-A189-CB92639567F1}" type="presParOf" srcId="{F6A30947-5DA9-4A3B-A189-E5B6EE2F8962}" destId="{D46A450C-6E54-4C1E-A6CB-9FDD77E0BF19}" srcOrd="0" destOrd="0" presId="urn:microsoft.com/office/officeart/2005/8/layout/hierarchy1"/>
    <dgm:cxn modelId="{1409F40B-7CDB-4654-8782-21FE04839950}" type="presParOf" srcId="{D46A450C-6E54-4C1E-A6CB-9FDD77E0BF19}" destId="{0FFCAB10-91CE-479E-90C3-1C0AE7D9EB87}" srcOrd="0" destOrd="0" presId="urn:microsoft.com/office/officeart/2005/8/layout/hierarchy1"/>
    <dgm:cxn modelId="{7B2907BB-DC75-49D7-955E-24070E24B8C3}" type="presParOf" srcId="{D46A450C-6E54-4C1E-A6CB-9FDD77E0BF19}" destId="{A92A40DE-13FC-40CD-A40F-411EFBB60E78}" srcOrd="1" destOrd="0" presId="urn:microsoft.com/office/officeart/2005/8/layout/hierarchy1"/>
    <dgm:cxn modelId="{7CE05777-623E-46A2-AF9B-6029F1AC2C20}" type="presParOf" srcId="{F6A30947-5DA9-4A3B-A189-E5B6EE2F8962}" destId="{A19C249C-7498-4200-8A2D-4C4560F6B1F7}" srcOrd="1" destOrd="0" presId="urn:microsoft.com/office/officeart/2005/8/layout/hierarchy1"/>
    <dgm:cxn modelId="{C291EF36-1755-437D-801C-30678B1CD692}" type="presParOf" srcId="{A19C249C-7498-4200-8A2D-4C4560F6B1F7}" destId="{2BC308D6-3021-4D1E-8647-E956F8C9A628}" srcOrd="0" destOrd="0" presId="urn:microsoft.com/office/officeart/2005/8/layout/hierarchy1"/>
    <dgm:cxn modelId="{8E1FBE87-1AAD-4190-A2FF-9200B93294EF}" type="presParOf" srcId="{A19C249C-7498-4200-8A2D-4C4560F6B1F7}" destId="{68B6EC90-B39B-48E7-8600-68FF6C3801F5}" srcOrd="1" destOrd="0" presId="urn:microsoft.com/office/officeart/2005/8/layout/hierarchy1"/>
    <dgm:cxn modelId="{F79FEFD5-BEDE-4F2D-8BD5-AD60FF08C0F8}" type="presParOf" srcId="{68B6EC90-B39B-48E7-8600-68FF6C3801F5}" destId="{769E19AA-03F5-48DC-806D-D65DF1A47CD9}" srcOrd="0" destOrd="0" presId="urn:microsoft.com/office/officeart/2005/8/layout/hierarchy1"/>
    <dgm:cxn modelId="{22F995D9-D57C-4023-97EC-5BB5528FA3D1}" type="presParOf" srcId="{769E19AA-03F5-48DC-806D-D65DF1A47CD9}" destId="{6D1EC1B3-61C9-433D-99FA-464A6F2BB0CC}" srcOrd="0" destOrd="0" presId="urn:microsoft.com/office/officeart/2005/8/layout/hierarchy1"/>
    <dgm:cxn modelId="{9CFBC3EC-B7A3-43AA-8A7E-9B01C75A9B5A}" type="presParOf" srcId="{769E19AA-03F5-48DC-806D-D65DF1A47CD9}" destId="{48824EEF-3D36-4EC6-A149-F8DE3D25A363}" srcOrd="1" destOrd="0" presId="urn:microsoft.com/office/officeart/2005/8/layout/hierarchy1"/>
    <dgm:cxn modelId="{956E8463-6EDE-492B-9251-CBA9DFD612F0}" type="presParOf" srcId="{68B6EC90-B39B-48E7-8600-68FF6C3801F5}" destId="{071C60E3-F152-4327-AB03-420DBDEE8867}" srcOrd="1" destOrd="0" presId="urn:microsoft.com/office/officeart/2005/8/layout/hierarchy1"/>
    <dgm:cxn modelId="{89A3F097-F18C-41C0-BACF-63E8496DEA3B}" type="presParOf" srcId="{071C60E3-F152-4327-AB03-420DBDEE8867}" destId="{B52AE818-3DDF-469D-8057-24073550EFC1}" srcOrd="0" destOrd="0" presId="urn:microsoft.com/office/officeart/2005/8/layout/hierarchy1"/>
    <dgm:cxn modelId="{3C470266-255A-4212-9E0A-DB02473C68BB}" type="presParOf" srcId="{071C60E3-F152-4327-AB03-420DBDEE8867}" destId="{9A1B0EA2-F608-49CC-98EA-96FE2B16FA04}" srcOrd="1" destOrd="0" presId="urn:microsoft.com/office/officeart/2005/8/layout/hierarchy1"/>
    <dgm:cxn modelId="{0F624A66-51BB-4848-84E8-190336151E4E}" type="presParOf" srcId="{9A1B0EA2-F608-49CC-98EA-96FE2B16FA04}" destId="{877A7128-8AD8-45AB-99AB-BCAB2F91C0D7}" srcOrd="0" destOrd="0" presId="urn:microsoft.com/office/officeart/2005/8/layout/hierarchy1"/>
    <dgm:cxn modelId="{E9192A9F-F470-4811-A52B-B23447DF5C0B}" type="presParOf" srcId="{877A7128-8AD8-45AB-99AB-BCAB2F91C0D7}" destId="{80D89C78-375D-4233-BD50-F6986162C6B7}" srcOrd="0" destOrd="0" presId="urn:microsoft.com/office/officeart/2005/8/layout/hierarchy1"/>
    <dgm:cxn modelId="{0D94C304-378D-41E5-A8D4-31E5685AE5FA}" type="presParOf" srcId="{877A7128-8AD8-45AB-99AB-BCAB2F91C0D7}" destId="{337AA50F-E970-4C7A-98A4-F3C7F586B678}" srcOrd="1" destOrd="0" presId="urn:microsoft.com/office/officeart/2005/8/layout/hierarchy1"/>
    <dgm:cxn modelId="{059A7D57-C30F-49F9-959C-110E1076EA08}" type="presParOf" srcId="{9A1B0EA2-F608-49CC-98EA-96FE2B16FA04}" destId="{E7475951-0C1B-4E1E-80C4-41DD4C6BF716}" srcOrd="1" destOrd="0" presId="urn:microsoft.com/office/officeart/2005/8/layout/hierarchy1"/>
    <dgm:cxn modelId="{EA15D6D0-5C70-42A6-8E27-572FC2A1545C}" type="presParOf" srcId="{E7475951-0C1B-4E1E-80C4-41DD4C6BF716}" destId="{01025615-8464-42C5-8AE2-CDD955D0E8B3}" srcOrd="0" destOrd="0" presId="urn:microsoft.com/office/officeart/2005/8/layout/hierarchy1"/>
    <dgm:cxn modelId="{496B9794-F60E-45C0-9029-8D7CF1314E37}" type="presParOf" srcId="{E7475951-0C1B-4E1E-80C4-41DD4C6BF716}" destId="{A2135C08-6CE9-4255-BB5E-103A26403AAE}" srcOrd="1" destOrd="0" presId="urn:microsoft.com/office/officeart/2005/8/layout/hierarchy1"/>
    <dgm:cxn modelId="{9EC6B28A-2156-4A1A-9037-3BE38F7FFFC2}" type="presParOf" srcId="{A2135C08-6CE9-4255-BB5E-103A26403AAE}" destId="{42932A28-A9E5-47AD-8499-DFFB10CC9C81}" srcOrd="0" destOrd="0" presId="urn:microsoft.com/office/officeart/2005/8/layout/hierarchy1"/>
    <dgm:cxn modelId="{21E2868C-013D-4F01-99C2-C44EFF1D8602}" type="presParOf" srcId="{42932A28-A9E5-47AD-8499-DFFB10CC9C81}" destId="{0A0554AC-7634-42F4-A7F5-DF57569C4B0C}" srcOrd="0" destOrd="0" presId="urn:microsoft.com/office/officeart/2005/8/layout/hierarchy1"/>
    <dgm:cxn modelId="{C0E992FE-93AE-4CA6-8CB1-D310DE841AC7}" type="presParOf" srcId="{42932A28-A9E5-47AD-8499-DFFB10CC9C81}" destId="{B2030675-534A-4D8B-982E-53A500067205}" srcOrd="1" destOrd="0" presId="urn:microsoft.com/office/officeart/2005/8/layout/hierarchy1"/>
    <dgm:cxn modelId="{9E80B60C-401A-442C-B4B9-5E8BFC0CB365}" type="presParOf" srcId="{A2135C08-6CE9-4255-BB5E-103A26403AAE}" destId="{9FF61C17-C4E9-42A3-9E7D-B855861D1512}" srcOrd="1" destOrd="0" presId="urn:microsoft.com/office/officeart/2005/8/layout/hierarchy1"/>
    <dgm:cxn modelId="{410582E1-89BC-42DB-8C5A-265BC51BBB9E}" type="presParOf" srcId="{071C60E3-F152-4327-AB03-420DBDEE8867}" destId="{C36EF533-7F0A-4EA5-8FED-6605DCD56646}" srcOrd="2" destOrd="0" presId="urn:microsoft.com/office/officeart/2005/8/layout/hierarchy1"/>
    <dgm:cxn modelId="{A4E485B5-FE20-4FE2-B5D4-CD724F0CEC30}" type="presParOf" srcId="{071C60E3-F152-4327-AB03-420DBDEE8867}" destId="{DFF0A3D3-3677-4E52-AACB-0C4DDECFBF24}" srcOrd="3" destOrd="0" presId="urn:microsoft.com/office/officeart/2005/8/layout/hierarchy1"/>
    <dgm:cxn modelId="{3666870B-5301-4130-A2CC-9203BA2931DC}" type="presParOf" srcId="{DFF0A3D3-3677-4E52-AACB-0C4DDECFBF24}" destId="{B5F049BD-105B-41E6-8A1E-E8F0B50333C8}" srcOrd="0" destOrd="0" presId="urn:microsoft.com/office/officeart/2005/8/layout/hierarchy1"/>
    <dgm:cxn modelId="{C434EAA8-8DA6-4182-A0CB-735CD9D1E309}" type="presParOf" srcId="{B5F049BD-105B-41E6-8A1E-E8F0B50333C8}" destId="{0BE5E87F-3EC7-48E5-9CB8-4A14ECD57BA9}" srcOrd="0" destOrd="0" presId="urn:microsoft.com/office/officeart/2005/8/layout/hierarchy1"/>
    <dgm:cxn modelId="{A95DFC54-7625-438C-A7EB-0704D9D97AE4}" type="presParOf" srcId="{B5F049BD-105B-41E6-8A1E-E8F0B50333C8}" destId="{C8F3F91F-909C-4514-A039-F8EBB8FC08C5}" srcOrd="1" destOrd="0" presId="urn:microsoft.com/office/officeart/2005/8/layout/hierarchy1"/>
    <dgm:cxn modelId="{EE3EA491-4184-47ED-8910-2279DFA9B890}" type="presParOf" srcId="{DFF0A3D3-3677-4E52-AACB-0C4DDECFBF24}" destId="{1C5522F4-1AA7-4CD1-918D-C7975F4FE701}" srcOrd="1" destOrd="0" presId="urn:microsoft.com/office/officeart/2005/8/layout/hierarchy1"/>
    <dgm:cxn modelId="{169922F8-EC7F-4050-BC07-EC421033EB13}" type="presParOf" srcId="{1C5522F4-1AA7-4CD1-918D-C7975F4FE701}" destId="{9CC5BDF4-A2F1-4032-95E4-6B33F7AEED85}" srcOrd="0" destOrd="0" presId="urn:microsoft.com/office/officeart/2005/8/layout/hierarchy1"/>
    <dgm:cxn modelId="{D16825EE-511C-4AE6-9A5F-B5861A2E8D65}" type="presParOf" srcId="{1C5522F4-1AA7-4CD1-918D-C7975F4FE701}" destId="{68BCFC2F-CD51-489C-BEB5-050EC11D9833}" srcOrd="1" destOrd="0" presId="urn:microsoft.com/office/officeart/2005/8/layout/hierarchy1"/>
    <dgm:cxn modelId="{7C2356FF-900D-4462-ADF0-313F211AD95D}" type="presParOf" srcId="{68BCFC2F-CD51-489C-BEB5-050EC11D9833}" destId="{440C1316-AB66-4072-9326-3EC47C5D616B}" srcOrd="0" destOrd="0" presId="urn:microsoft.com/office/officeart/2005/8/layout/hierarchy1"/>
    <dgm:cxn modelId="{38FAD4CF-9803-4A38-821B-EC5CF1B69012}" type="presParOf" srcId="{440C1316-AB66-4072-9326-3EC47C5D616B}" destId="{EFDE520D-B48E-40C5-9C5B-7FF386C82C73}" srcOrd="0" destOrd="0" presId="urn:microsoft.com/office/officeart/2005/8/layout/hierarchy1"/>
    <dgm:cxn modelId="{8FC1A6D2-EAB1-45DB-B0A6-23703C53E966}" type="presParOf" srcId="{440C1316-AB66-4072-9326-3EC47C5D616B}" destId="{080D764E-4FCE-409A-A85C-76BDFFD2B58F}" srcOrd="1" destOrd="0" presId="urn:microsoft.com/office/officeart/2005/8/layout/hierarchy1"/>
    <dgm:cxn modelId="{647CE6DA-7207-47B2-A095-BF1ACFEB07AE}" type="presParOf" srcId="{68BCFC2F-CD51-489C-BEB5-050EC11D9833}" destId="{8C5774BC-D858-4D60-9602-F785D2B0A1C8}" srcOrd="1" destOrd="0" presId="urn:microsoft.com/office/officeart/2005/8/layout/hierarchy1"/>
    <dgm:cxn modelId="{FF9C0BF2-528A-4A0E-9B47-25E2D4ABDFCB}" type="presParOf" srcId="{A19C249C-7498-4200-8A2D-4C4560F6B1F7}" destId="{7AD05B76-30F2-4F50-867C-D303EE4D2438}" srcOrd="2" destOrd="0" presId="urn:microsoft.com/office/officeart/2005/8/layout/hierarchy1"/>
    <dgm:cxn modelId="{AF7A1C89-A760-43BF-BBC2-39F261DCFE8C}" type="presParOf" srcId="{A19C249C-7498-4200-8A2D-4C4560F6B1F7}" destId="{A3BD4AB4-9D1E-41FD-B532-AC24385B027E}" srcOrd="3" destOrd="0" presId="urn:microsoft.com/office/officeart/2005/8/layout/hierarchy1"/>
    <dgm:cxn modelId="{11294E6E-A1E2-4AB3-BCA0-2F7024BDFFEF}" type="presParOf" srcId="{A3BD4AB4-9D1E-41FD-B532-AC24385B027E}" destId="{19D095E9-5E25-4919-B01D-CB8785501959}" srcOrd="0" destOrd="0" presId="urn:microsoft.com/office/officeart/2005/8/layout/hierarchy1"/>
    <dgm:cxn modelId="{C277EF1C-D48C-4D25-913B-3DA470BACAC4}" type="presParOf" srcId="{19D095E9-5E25-4919-B01D-CB8785501959}" destId="{57039C28-9BDB-43D6-871A-739A0DD04847}" srcOrd="0" destOrd="0" presId="urn:microsoft.com/office/officeart/2005/8/layout/hierarchy1"/>
    <dgm:cxn modelId="{2817F429-87AC-494E-A055-3007407A5286}" type="presParOf" srcId="{19D095E9-5E25-4919-B01D-CB8785501959}" destId="{7C932FF6-0626-4510-9B6F-8A218C0BADC5}" srcOrd="1" destOrd="0" presId="urn:microsoft.com/office/officeart/2005/8/layout/hierarchy1"/>
    <dgm:cxn modelId="{2EE2DD6A-698F-4BA7-8CFB-75A52A14E2DD}" type="presParOf" srcId="{A3BD4AB4-9D1E-41FD-B532-AC24385B027E}" destId="{B450A73C-069E-4719-8D8A-8FEB260FADB4}" srcOrd="1" destOrd="0" presId="urn:microsoft.com/office/officeart/2005/8/layout/hierarchy1"/>
    <dgm:cxn modelId="{C945C89B-130E-417C-A03D-305927F362E7}" type="presParOf" srcId="{B450A73C-069E-4719-8D8A-8FEB260FADB4}" destId="{CCCA42EA-54D8-40C7-B515-39827DD01CD5}" srcOrd="0" destOrd="0" presId="urn:microsoft.com/office/officeart/2005/8/layout/hierarchy1"/>
    <dgm:cxn modelId="{A29C48E5-7518-45F5-8576-580E1F053044}" type="presParOf" srcId="{B450A73C-069E-4719-8D8A-8FEB260FADB4}" destId="{E8CDA868-E6D4-4CE6-B76F-A374BC7B8CB9}" srcOrd="1" destOrd="0" presId="urn:microsoft.com/office/officeart/2005/8/layout/hierarchy1"/>
    <dgm:cxn modelId="{EB9D9026-08D6-41EC-A0D0-D7316A6577CE}" type="presParOf" srcId="{E8CDA868-E6D4-4CE6-B76F-A374BC7B8CB9}" destId="{46ACC96F-A2CF-4E76-8684-4632FED62E62}" srcOrd="0" destOrd="0" presId="urn:microsoft.com/office/officeart/2005/8/layout/hierarchy1"/>
    <dgm:cxn modelId="{86052459-DA64-4468-B189-76522ED83374}" type="presParOf" srcId="{46ACC96F-A2CF-4E76-8684-4632FED62E62}" destId="{EBF7C33E-B17F-41E4-B759-90FCB97489A9}" srcOrd="0" destOrd="0" presId="urn:microsoft.com/office/officeart/2005/8/layout/hierarchy1"/>
    <dgm:cxn modelId="{8523E7A5-0759-414A-9F85-C2AE276070E2}" type="presParOf" srcId="{46ACC96F-A2CF-4E76-8684-4632FED62E62}" destId="{CD54C832-3F95-46F1-8E85-3B7FA0126A21}" srcOrd="1" destOrd="0" presId="urn:microsoft.com/office/officeart/2005/8/layout/hierarchy1"/>
    <dgm:cxn modelId="{A0F4D998-2B93-4FC9-BD46-473F93DB6C6E}" type="presParOf" srcId="{E8CDA868-E6D4-4CE6-B76F-A374BC7B8CB9}" destId="{E6DD0BDF-28E8-4DE3-B710-93D7E5530604}" srcOrd="1" destOrd="0" presId="urn:microsoft.com/office/officeart/2005/8/layout/hierarchy1"/>
    <dgm:cxn modelId="{536D2D32-AED3-4A0A-A463-F159FB473050}" type="presParOf" srcId="{E6DD0BDF-28E8-4DE3-B710-93D7E5530604}" destId="{DDC2936E-EFD7-4E11-8D85-9691C6AA60B6}" srcOrd="0" destOrd="0" presId="urn:microsoft.com/office/officeart/2005/8/layout/hierarchy1"/>
    <dgm:cxn modelId="{7D2C785E-45CE-4EE2-AC6B-274DE2130FCF}" type="presParOf" srcId="{E6DD0BDF-28E8-4DE3-B710-93D7E5530604}" destId="{6F8F05DC-1709-4032-80BB-23F155CFD881}" srcOrd="1" destOrd="0" presId="urn:microsoft.com/office/officeart/2005/8/layout/hierarchy1"/>
    <dgm:cxn modelId="{CE72A5A6-9C08-444A-AB1E-A73552E1169A}" type="presParOf" srcId="{6F8F05DC-1709-4032-80BB-23F155CFD881}" destId="{CBB5D3DA-2DE7-4749-B7AE-558204EB2DEE}" srcOrd="0" destOrd="0" presId="urn:microsoft.com/office/officeart/2005/8/layout/hierarchy1"/>
    <dgm:cxn modelId="{3DB8ED23-21E3-4FDB-B7F6-A57742BC0D14}" type="presParOf" srcId="{CBB5D3DA-2DE7-4749-B7AE-558204EB2DEE}" destId="{7E83B58D-2C8B-4172-BEEB-900550D9D967}" srcOrd="0" destOrd="0" presId="urn:microsoft.com/office/officeart/2005/8/layout/hierarchy1"/>
    <dgm:cxn modelId="{5D0041A8-8346-4196-8EF5-9A3248255C72}" type="presParOf" srcId="{CBB5D3DA-2DE7-4749-B7AE-558204EB2DEE}" destId="{B896D647-E1C5-405B-B975-0C134779FA39}" srcOrd="1" destOrd="0" presId="urn:microsoft.com/office/officeart/2005/8/layout/hierarchy1"/>
    <dgm:cxn modelId="{D1E76401-4AB0-4369-B834-31879482FB90}" type="presParOf" srcId="{6F8F05DC-1709-4032-80BB-23F155CFD881}" destId="{9C670666-1EF2-4D3A-BC25-5F1FF84EC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936E-EFD7-4E11-8D85-9691C6AA60B6}">
      <dsp:nvSpPr>
        <dsp:cNvPr id="0" name=""/>
        <dsp:cNvSpPr/>
      </dsp:nvSpPr>
      <dsp:spPr>
        <a:xfrm>
          <a:off x="6380047" y="3948926"/>
          <a:ext cx="135504" cy="336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18"/>
              </a:lnTo>
              <a:lnTo>
                <a:pt x="135504" y="242318"/>
              </a:lnTo>
              <a:lnTo>
                <a:pt x="135504" y="336383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A42EA-54D8-40C7-B515-39827DD01CD5}">
      <dsp:nvSpPr>
        <dsp:cNvPr id="0" name=""/>
        <dsp:cNvSpPr/>
      </dsp:nvSpPr>
      <dsp:spPr>
        <a:xfrm>
          <a:off x="6334327" y="3008837"/>
          <a:ext cx="91440" cy="295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3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05B76-30F2-4F50-867C-D303EE4D2438}">
      <dsp:nvSpPr>
        <dsp:cNvPr id="0" name=""/>
        <dsp:cNvSpPr/>
      </dsp:nvSpPr>
      <dsp:spPr>
        <a:xfrm>
          <a:off x="4309642" y="1617024"/>
          <a:ext cx="2070405" cy="29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46"/>
              </a:lnTo>
              <a:lnTo>
                <a:pt x="2070405" y="201246"/>
              </a:lnTo>
              <a:lnTo>
                <a:pt x="2070405" y="2953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5BDF4-A2F1-4032-95E4-6B33F7AEED85}">
      <dsp:nvSpPr>
        <dsp:cNvPr id="0" name=""/>
        <dsp:cNvSpPr/>
      </dsp:nvSpPr>
      <dsp:spPr>
        <a:xfrm>
          <a:off x="3696369" y="3790820"/>
          <a:ext cx="91440" cy="295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3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EF533-7F0A-4EA5-8FED-6605DCD56646}">
      <dsp:nvSpPr>
        <dsp:cNvPr id="0" name=""/>
        <dsp:cNvSpPr/>
      </dsp:nvSpPr>
      <dsp:spPr>
        <a:xfrm>
          <a:off x="2596342" y="2850731"/>
          <a:ext cx="1145747" cy="295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46"/>
              </a:lnTo>
              <a:lnTo>
                <a:pt x="1145747" y="201246"/>
              </a:lnTo>
              <a:lnTo>
                <a:pt x="1145747" y="2953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5615-8464-42C5-8AE2-CDD955D0E8B3}">
      <dsp:nvSpPr>
        <dsp:cNvPr id="0" name=""/>
        <dsp:cNvSpPr/>
      </dsp:nvSpPr>
      <dsp:spPr>
        <a:xfrm>
          <a:off x="1153919" y="3790820"/>
          <a:ext cx="91440" cy="295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3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AE818-3DDF-469D-8057-24073550EFC1}">
      <dsp:nvSpPr>
        <dsp:cNvPr id="0" name=""/>
        <dsp:cNvSpPr/>
      </dsp:nvSpPr>
      <dsp:spPr>
        <a:xfrm>
          <a:off x="1199639" y="2850731"/>
          <a:ext cx="1396702" cy="295311"/>
        </a:xfrm>
        <a:custGeom>
          <a:avLst/>
          <a:gdLst/>
          <a:ahLst/>
          <a:cxnLst/>
          <a:rect l="0" t="0" r="0" b="0"/>
          <a:pathLst>
            <a:path>
              <a:moveTo>
                <a:pt x="1396702" y="0"/>
              </a:moveTo>
              <a:lnTo>
                <a:pt x="1396702" y="201246"/>
              </a:lnTo>
              <a:lnTo>
                <a:pt x="0" y="201246"/>
              </a:lnTo>
              <a:lnTo>
                <a:pt x="0" y="29531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08D6-3021-4D1E-8647-E956F8C9A628}">
      <dsp:nvSpPr>
        <dsp:cNvPr id="0" name=""/>
        <dsp:cNvSpPr/>
      </dsp:nvSpPr>
      <dsp:spPr>
        <a:xfrm>
          <a:off x="2596342" y="1617024"/>
          <a:ext cx="1713300" cy="295311"/>
        </a:xfrm>
        <a:custGeom>
          <a:avLst/>
          <a:gdLst/>
          <a:ahLst/>
          <a:cxnLst/>
          <a:rect l="0" t="0" r="0" b="0"/>
          <a:pathLst>
            <a:path>
              <a:moveTo>
                <a:pt x="1713300" y="0"/>
              </a:moveTo>
              <a:lnTo>
                <a:pt x="1713300" y="201246"/>
              </a:lnTo>
              <a:lnTo>
                <a:pt x="0" y="201246"/>
              </a:lnTo>
              <a:lnTo>
                <a:pt x="0" y="2953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CAB10-91CE-479E-90C3-1C0AE7D9EB87}">
      <dsp:nvSpPr>
        <dsp:cNvPr id="0" name=""/>
        <dsp:cNvSpPr/>
      </dsp:nvSpPr>
      <dsp:spPr>
        <a:xfrm>
          <a:off x="1306681" y="332396"/>
          <a:ext cx="6005922" cy="128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2A40DE-13FC-40CD-A40F-411EFBB60E78}">
      <dsp:nvSpPr>
        <dsp:cNvPr id="0" name=""/>
        <dsp:cNvSpPr/>
      </dsp:nvSpPr>
      <dsp:spPr>
        <a:xfrm>
          <a:off x="1419503" y="439577"/>
          <a:ext cx="6005922" cy="128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Основные факторы производства предприятий нефтяной и газовой отрасли</a:t>
          </a:r>
        </a:p>
      </dsp:txBody>
      <dsp:txXfrm>
        <a:off x="1457128" y="477202"/>
        <a:ext cx="5930672" cy="1209378"/>
      </dsp:txXfrm>
    </dsp:sp>
    <dsp:sp modelId="{6D1EC1B3-61C9-433D-99FA-464A6F2BB0CC}">
      <dsp:nvSpPr>
        <dsp:cNvPr id="0" name=""/>
        <dsp:cNvSpPr/>
      </dsp:nvSpPr>
      <dsp:spPr>
        <a:xfrm>
          <a:off x="669600" y="1912336"/>
          <a:ext cx="3853483" cy="938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824EEF-3D36-4EC6-A149-F8DE3D25A363}">
      <dsp:nvSpPr>
        <dsp:cNvPr id="0" name=""/>
        <dsp:cNvSpPr/>
      </dsp:nvSpPr>
      <dsp:spPr>
        <a:xfrm>
          <a:off x="782422" y="2019516"/>
          <a:ext cx="3853483" cy="938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Основные производственные фонды</a:t>
          </a:r>
        </a:p>
      </dsp:txBody>
      <dsp:txXfrm>
        <a:off x="809907" y="2047001"/>
        <a:ext cx="3798513" cy="883425"/>
      </dsp:txXfrm>
    </dsp:sp>
    <dsp:sp modelId="{80D89C78-375D-4233-BD50-F6986162C6B7}">
      <dsp:nvSpPr>
        <dsp:cNvPr id="0" name=""/>
        <dsp:cNvSpPr/>
      </dsp:nvSpPr>
      <dsp:spPr>
        <a:xfrm>
          <a:off x="224045" y="3146043"/>
          <a:ext cx="1951187" cy="644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7AA50F-E970-4C7A-98A4-F3C7F586B678}">
      <dsp:nvSpPr>
        <dsp:cNvPr id="0" name=""/>
        <dsp:cNvSpPr/>
      </dsp:nvSpPr>
      <dsp:spPr>
        <a:xfrm>
          <a:off x="336867" y="3253224"/>
          <a:ext cx="1951187" cy="6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Средства труда</a:t>
          </a:r>
        </a:p>
      </dsp:txBody>
      <dsp:txXfrm>
        <a:off x="355752" y="3272109"/>
        <a:ext cx="1913417" cy="607007"/>
      </dsp:txXfrm>
    </dsp:sp>
    <dsp:sp modelId="{0A0554AC-7634-42F4-A7F5-DF57569C4B0C}">
      <dsp:nvSpPr>
        <dsp:cNvPr id="0" name=""/>
        <dsp:cNvSpPr/>
      </dsp:nvSpPr>
      <dsp:spPr>
        <a:xfrm>
          <a:off x="2389" y="4086131"/>
          <a:ext cx="2394499" cy="644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030675-534A-4D8B-982E-53A500067205}">
      <dsp:nvSpPr>
        <dsp:cNvPr id="0" name=""/>
        <dsp:cNvSpPr/>
      </dsp:nvSpPr>
      <dsp:spPr>
        <a:xfrm>
          <a:off x="115211" y="4193312"/>
          <a:ext cx="2394499" cy="6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Основные средства</a:t>
          </a:r>
        </a:p>
      </dsp:txBody>
      <dsp:txXfrm>
        <a:off x="134096" y="4212197"/>
        <a:ext cx="2356729" cy="607007"/>
      </dsp:txXfrm>
    </dsp:sp>
    <dsp:sp modelId="{0BE5E87F-3EC7-48E5-9CB8-4A14ECD57BA9}">
      <dsp:nvSpPr>
        <dsp:cNvPr id="0" name=""/>
        <dsp:cNvSpPr/>
      </dsp:nvSpPr>
      <dsp:spPr>
        <a:xfrm>
          <a:off x="2515540" y="3146043"/>
          <a:ext cx="2453098" cy="644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3F91F-909C-4514-A039-F8EBB8FC08C5}">
      <dsp:nvSpPr>
        <dsp:cNvPr id="0" name=""/>
        <dsp:cNvSpPr/>
      </dsp:nvSpPr>
      <dsp:spPr>
        <a:xfrm>
          <a:off x="2628362" y="3253224"/>
          <a:ext cx="2453098" cy="6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Предметы труда</a:t>
          </a:r>
        </a:p>
      </dsp:txBody>
      <dsp:txXfrm>
        <a:off x="2647247" y="3272109"/>
        <a:ext cx="2415328" cy="607007"/>
      </dsp:txXfrm>
    </dsp:sp>
    <dsp:sp modelId="{EFDE520D-B48E-40C5-9C5B-7FF386C82C73}">
      <dsp:nvSpPr>
        <dsp:cNvPr id="0" name=""/>
        <dsp:cNvSpPr/>
      </dsp:nvSpPr>
      <dsp:spPr>
        <a:xfrm>
          <a:off x="2622532" y="4086131"/>
          <a:ext cx="2239113" cy="644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0D764E-4FCE-409A-A85C-76BDFFD2B58F}">
      <dsp:nvSpPr>
        <dsp:cNvPr id="0" name=""/>
        <dsp:cNvSpPr/>
      </dsp:nvSpPr>
      <dsp:spPr>
        <a:xfrm>
          <a:off x="2735354" y="4193312"/>
          <a:ext cx="2239113" cy="6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Оборотные средства</a:t>
          </a:r>
        </a:p>
      </dsp:txBody>
      <dsp:txXfrm>
        <a:off x="2754239" y="4212197"/>
        <a:ext cx="2201343" cy="607007"/>
      </dsp:txXfrm>
    </dsp:sp>
    <dsp:sp modelId="{57039C28-9BDB-43D6-871A-739A0DD04847}">
      <dsp:nvSpPr>
        <dsp:cNvPr id="0" name=""/>
        <dsp:cNvSpPr/>
      </dsp:nvSpPr>
      <dsp:spPr>
        <a:xfrm>
          <a:off x="4810411" y="1912336"/>
          <a:ext cx="3139273" cy="1096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932FF6-0626-4510-9B6F-8A218C0BADC5}">
      <dsp:nvSpPr>
        <dsp:cNvPr id="0" name=""/>
        <dsp:cNvSpPr/>
      </dsp:nvSpPr>
      <dsp:spPr>
        <a:xfrm>
          <a:off x="4923233" y="2019516"/>
          <a:ext cx="3139273" cy="1096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Человеческие  ресурсы</a:t>
          </a:r>
          <a:endParaRPr lang="ru-RU" sz="1800" kern="1200" dirty="0"/>
        </a:p>
      </dsp:txBody>
      <dsp:txXfrm>
        <a:off x="4955348" y="2051631"/>
        <a:ext cx="3075043" cy="1032271"/>
      </dsp:txXfrm>
    </dsp:sp>
    <dsp:sp modelId="{EBF7C33E-B17F-41E4-B759-90FCB97489A9}">
      <dsp:nvSpPr>
        <dsp:cNvPr id="0" name=""/>
        <dsp:cNvSpPr/>
      </dsp:nvSpPr>
      <dsp:spPr>
        <a:xfrm>
          <a:off x="5194282" y="3304149"/>
          <a:ext cx="2371531" cy="644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54C832-3F95-46F1-8E85-3B7FA0126A21}">
      <dsp:nvSpPr>
        <dsp:cNvPr id="0" name=""/>
        <dsp:cNvSpPr/>
      </dsp:nvSpPr>
      <dsp:spPr>
        <a:xfrm>
          <a:off x="5307104" y="3411329"/>
          <a:ext cx="2371531" cy="6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Окружающая среда</a:t>
          </a:r>
          <a:endParaRPr lang="ru-RU" sz="1800" kern="1200" dirty="0"/>
        </a:p>
      </dsp:txBody>
      <dsp:txXfrm>
        <a:off x="5325989" y="3430214"/>
        <a:ext cx="2333761" cy="607007"/>
      </dsp:txXfrm>
    </dsp:sp>
    <dsp:sp modelId="{7E83B58D-2C8B-4172-BEEB-900550D9D967}">
      <dsp:nvSpPr>
        <dsp:cNvPr id="0" name=""/>
        <dsp:cNvSpPr/>
      </dsp:nvSpPr>
      <dsp:spPr>
        <a:xfrm>
          <a:off x="5223048" y="4285309"/>
          <a:ext cx="2585008" cy="644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96D647-E1C5-405B-B975-0C134779FA39}">
      <dsp:nvSpPr>
        <dsp:cNvPr id="0" name=""/>
        <dsp:cNvSpPr/>
      </dsp:nvSpPr>
      <dsp:spPr>
        <a:xfrm>
          <a:off x="5335870" y="4392490"/>
          <a:ext cx="2585008" cy="6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Информация </a:t>
          </a:r>
          <a:endParaRPr lang="ru-RU" sz="1800" kern="1200" dirty="0"/>
        </a:p>
      </dsp:txBody>
      <dsp:txXfrm>
        <a:off x="5354755" y="4411375"/>
        <a:ext cx="2547238" cy="607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S1cASFfNnUJy0kYuS_bbsfoKbJzXuVlp5l-3zSavwUT9LVRVQ6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-online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09601"/>
            <a:ext cx="7774632" cy="2243336"/>
          </a:xfrm>
        </p:spPr>
        <p:txBody>
          <a:bodyPr/>
          <a:lstStyle/>
          <a:p>
            <a:r>
              <a:rPr lang="ru-RU" sz="3200" b="1" dirty="0" smtClean="0"/>
              <a:t>Показатели </a:t>
            </a:r>
            <a:r>
              <a:rPr lang="ru-RU" sz="3200" b="1" dirty="0"/>
              <a:t>состояния, движения и эффективности использования основных фондов и средств организации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79598"/>
            <a:ext cx="6400800" cy="1219200"/>
          </a:xfrm>
        </p:spPr>
        <p:txBody>
          <a:bodyPr>
            <a:normAutofit/>
          </a:bodyPr>
          <a:lstStyle/>
          <a:p>
            <a:r>
              <a:rPr lang="ru-RU" dirty="0"/>
              <a:t>Разработал преподаватель	</a:t>
            </a:r>
          </a:p>
          <a:p>
            <a:r>
              <a:rPr lang="ru-RU" b="1" dirty="0" err="1"/>
              <a:t>Дембицкая</a:t>
            </a:r>
            <a:r>
              <a:rPr lang="ru-RU" b="1" dirty="0"/>
              <a:t> Е.В.</a:t>
            </a:r>
            <a:endParaRPr lang="ru-RU" dirty="0"/>
          </a:p>
          <a:p>
            <a:endParaRPr lang="ru-RU" dirty="0"/>
          </a:p>
        </p:txBody>
      </p:sp>
      <p:pic>
        <p:nvPicPr>
          <p:cNvPr id="19460" name="Picture 4" descr="https://im0-tub-ru.yandex.net/i?id=863fc225d57eb746e83b92f2903b5715&amp;ref=rim&amp;n=33&amp;w=179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svopi.ru/uploads/posts/2015-11/1448732181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Передаточные устройства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/>
            <a:r>
              <a:rPr lang="ru-RU" sz="4000" dirty="0" smtClean="0"/>
              <a:t>Машины и оборудование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oilfieldjoblinks.com/uploads/3/4/8/7/3487036/577513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7818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3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53400" cy="597408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>В данной группе выделяются подгруппы: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· силовые машины и оборудование; </a:t>
            </a:r>
            <a:br>
              <a:rPr lang="ru-RU" sz="3600" dirty="0" smtClean="0"/>
            </a:br>
            <a:r>
              <a:rPr lang="ru-RU" sz="3600" dirty="0" smtClean="0"/>
              <a:t>· рабочие машины и оборудование; </a:t>
            </a:r>
            <a:br>
              <a:rPr lang="ru-RU" sz="3600" dirty="0" smtClean="0"/>
            </a:br>
            <a:r>
              <a:rPr lang="ru-RU" sz="3600" dirty="0" smtClean="0"/>
              <a:t>· измерительные и регулирующие предметы;</a:t>
            </a:r>
            <a:br>
              <a:rPr lang="ru-RU" sz="3600" dirty="0" smtClean="0"/>
            </a:br>
            <a:r>
              <a:rPr lang="ru-RU" sz="3600" dirty="0" smtClean="0"/>
              <a:t>· вычислительная техника;</a:t>
            </a:r>
            <a:br>
              <a:rPr lang="ru-RU" sz="3600" dirty="0" smtClean="0"/>
            </a:br>
            <a:r>
              <a:rPr lang="ru-RU" sz="3600" dirty="0" smtClean="0"/>
              <a:t>· прочие.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7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 силовым машинам и оборудованию относят, например:</a:t>
            </a:r>
            <a:endParaRPr lang="ru-RU" sz="2800" dirty="0"/>
          </a:p>
        </p:txBody>
      </p:sp>
      <p:pic>
        <p:nvPicPr>
          <p:cNvPr id="61444" name="Picture 4" descr="http://www.ates.spb.ru/img/photo/siemens/siemens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242" y="3352801"/>
            <a:ext cx="4854758" cy="3505200"/>
          </a:xfrm>
          <a:prstGeom prst="rect">
            <a:avLst/>
          </a:prstGeom>
          <a:noFill/>
        </p:spPr>
      </p:pic>
      <p:pic>
        <p:nvPicPr>
          <p:cNvPr id="61442" name="Picture 2" descr="http://www.flexelec.de/media/catalog/product/cache/3/image/640x480/9df78eab33525d08d6e5fb8d27136e95/_/o/_olienne_flotta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648200" cy="3486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2590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электромоторы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ветродвигатели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67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 рабочим машинам и оборудованиям относят, к примеру, различные станки, например:</a:t>
            </a:r>
            <a:endParaRPr lang="ru-RU" sz="3200" dirty="0"/>
          </a:p>
        </p:txBody>
      </p:sp>
      <p:pic>
        <p:nvPicPr>
          <p:cNvPr id="63490" name="Picture 2" descr="http://www.mwm.com.ua/img/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42803"/>
            <a:ext cx="6172200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4600" y="12192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Данный станок применяется в производстве окон и дверей, подходит для малых и средних производств. 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Измерительные и регулирующие предметы</a:t>
            </a:r>
            <a:endParaRPr lang="ru-RU" sz="3600" dirty="0"/>
          </a:p>
        </p:txBody>
      </p:sp>
      <p:pic>
        <p:nvPicPr>
          <p:cNvPr id="64514" name="Picture 2" descr="http://www.oskol-stroy.ru/images/Vzaimozameniaemost-standartizacia-izmerenia/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7278"/>
            <a:ext cx="6817568" cy="516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8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32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Вычислительная техника</a:t>
            </a:r>
            <a:endParaRPr lang="ru-RU" dirty="0"/>
          </a:p>
        </p:txBody>
      </p:sp>
      <p:pic>
        <p:nvPicPr>
          <p:cNvPr id="65540" name="Picture 4" descr="http://physics.museums.spbu.ru/sites/default/files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077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9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big-cars.ru/upload/iblock/e4b/e4bb1bf959704feef81343b2dffdf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5109309" cy="3140968"/>
          </a:xfrm>
          <a:prstGeom prst="rect">
            <a:avLst/>
          </a:prstGeom>
          <a:noFill/>
        </p:spPr>
      </p:pic>
      <p:pic>
        <p:nvPicPr>
          <p:cNvPr id="66562" name="Picture 2" descr="http://vashadostavka.com.ua/wp-content/uploads/2013/08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45024"/>
            <a:ext cx="7315200" cy="3000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76672"/>
            <a:ext cx="3312368" cy="1371588"/>
          </a:xfrm>
        </p:spPr>
        <p:txBody>
          <a:bodyPr/>
          <a:lstStyle/>
          <a:p>
            <a:pPr algn="ctr"/>
            <a:r>
              <a:rPr lang="ru-RU" sz="3600" dirty="0" smtClean="0"/>
              <a:t>Транспортные</a:t>
            </a:r>
            <a:br>
              <a:rPr lang="ru-RU" sz="3600" dirty="0" smtClean="0"/>
            </a:br>
            <a:r>
              <a:rPr lang="ru-RU" sz="3600" dirty="0" smtClean="0"/>
              <a:t> средства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82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berkovsky.ru/catalogue/picture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81116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9812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6600"/>
                </a:solidFill>
              </a:rPr>
              <a:t>Инструменты</a:t>
            </a:r>
            <a:endParaRPr lang="ru-RU" sz="7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Производственный и хозяйственный инвентарь</a:t>
            </a:r>
            <a:endParaRPr lang="ru-RU" dirty="0"/>
          </a:p>
        </p:txBody>
      </p:sp>
      <p:pic>
        <p:nvPicPr>
          <p:cNvPr id="68610" name="Picture 2" descr="http://betonvkaluge.ru/wp-content/uploads/2015/03/%D0%A2%D0%B0%D1%80%D1%8B-%D0%B4%D0%BB%D1%8F-%D0%B1%D0%B5%D1%82%D0%BE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529557" cy="4351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867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(инвентарная тара)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Цели занятия</a:t>
            </a:r>
            <a:r>
              <a:rPr lang="ru-RU" sz="40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образовательные</a:t>
            </a:r>
            <a:r>
              <a:rPr lang="ru-RU" dirty="0"/>
              <a:t>: обеспечение усвоения экономической сущности основных фондов (средств); изучить методику расчета основных показателей использования основных средств;</a:t>
            </a:r>
          </a:p>
          <a:p>
            <a:r>
              <a:rPr lang="ru-RU" b="1" dirty="0" smtClean="0"/>
              <a:t>развивающие</a:t>
            </a:r>
            <a:r>
              <a:rPr lang="ru-RU" dirty="0"/>
              <a:t>: развитие внимания и навыков анализа большого объема информации; развитие логического </a:t>
            </a:r>
            <a:r>
              <a:rPr lang="ru-RU" dirty="0" smtClean="0"/>
              <a:t>мышления;</a:t>
            </a:r>
            <a:endParaRPr lang="ru-RU" dirty="0"/>
          </a:p>
          <a:p>
            <a:r>
              <a:rPr lang="ru-RU" b="1" dirty="0" smtClean="0"/>
              <a:t>воспитательные</a:t>
            </a:r>
            <a:r>
              <a:rPr lang="ru-RU" dirty="0"/>
              <a:t>: воспитание общественно значимых мотивов поведения, развития требовательности к себе,  расширение кругозора обучающихся, воспитание сознательной экономической грамотности и интереса к предмету.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2.bp.blogspot.com/-yG4Hiku9S0U/UVinRss72tI/AAAAAAAAI48/YQSDJ92HQUo/s1600/file0001580365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18092"/>
            <a:ext cx="8496944" cy="63727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417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Многолетние насаждения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Рабочий репродуктивный скот</a:t>
            </a:r>
            <a:endParaRPr lang="ru-RU" dirty="0"/>
          </a:p>
        </p:txBody>
      </p:sp>
      <p:pic>
        <p:nvPicPr>
          <p:cNvPr id="70658" name="Picture 2" descr="http://goniec.ie/wp-content/uploads/2015/02/c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39711"/>
            <a:ext cx="6821760" cy="515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9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4608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2.Показатели </a:t>
            </a:r>
            <a:r>
              <a:rPr lang="ru-RU" sz="2400" dirty="0"/>
              <a:t>состояния, движения и эффективности использования основных фондов и средств организации.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06084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Чтобы определить, насколько эффективно использование основных фондов предприятия применяют систему показателей:</a:t>
            </a:r>
          </a:p>
          <a:p>
            <a:r>
              <a:rPr lang="ru-RU" sz="2400" dirty="0">
                <a:solidFill>
                  <a:srgbClr val="7030A0"/>
                </a:solidFill>
              </a:rPr>
              <a:t>1) показатели, характеризующие структуру движения основных фондов;</a:t>
            </a:r>
          </a:p>
          <a:p>
            <a:r>
              <a:rPr lang="ru-RU" sz="2400" dirty="0">
                <a:solidFill>
                  <a:srgbClr val="7030A0"/>
                </a:solidFill>
              </a:rPr>
              <a:t>2) обобщающие показатели использования основных фондов;</a:t>
            </a:r>
          </a:p>
          <a:p>
            <a:r>
              <a:rPr lang="ru-RU" sz="2400" dirty="0">
                <a:solidFill>
                  <a:srgbClr val="7030A0"/>
                </a:solidFill>
              </a:rPr>
              <a:t>3) показатели интенсивного и экстенсивного использования основных </a:t>
            </a:r>
            <a:r>
              <a:rPr lang="ru-RU" sz="2400" dirty="0" smtClean="0">
                <a:solidFill>
                  <a:srgbClr val="7030A0"/>
                </a:solidFill>
              </a:rPr>
              <a:t>фондов (частные показатели).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7678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Показатели первой группы включают: </a:t>
            </a:r>
            <a:endParaRPr lang="ru-RU" dirty="0" smtClean="0"/>
          </a:p>
          <a:p>
            <a:r>
              <a:rPr lang="ru-RU" sz="1600" i="1" dirty="0"/>
              <a:t>Коэффициент обновления основных фондов - характеризует интенсивность ввода и поступления новых основных фондов за определенный период </a:t>
            </a:r>
            <a:endParaRPr lang="ru-RU" sz="1600" i="1" dirty="0" smtClean="0"/>
          </a:p>
          <a:p>
            <a:r>
              <a:rPr lang="ru-RU" sz="1600" i="1" dirty="0" smtClean="0"/>
              <a:t>Коэффициент </a:t>
            </a:r>
            <a:r>
              <a:rPr lang="ru-RU" sz="1600" i="1" dirty="0"/>
              <a:t>выбытия основных фондов (</a:t>
            </a:r>
            <a:r>
              <a:rPr lang="ru-RU" sz="1600" i="1" dirty="0" err="1"/>
              <a:t>Квыб</a:t>
            </a:r>
            <a:r>
              <a:rPr lang="ru-RU" sz="1600" i="1" dirty="0"/>
              <a:t>) — характеризует процесс ликвидации и выбытия основных фондов за определенный период </a:t>
            </a:r>
            <a:endParaRPr lang="ru-RU" sz="1600" i="1" dirty="0" smtClean="0"/>
          </a:p>
          <a:p>
            <a:r>
              <a:rPr lang="ru-RU" sz="1600" i="1" dirty="0" smtClean="0"/>
              <a:t>Коэффициент </a:t>
            </a:r>
            <a:r>
              <a:rPr lang="ru-RU" sz="1600" i="1" dirty="0"/>
              <a:t>прироста основных фондов — отражает относительное увеличение основных фондов за счет их обновления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926055"/>
              </p:ext>
            </p:extLst>
          </p:nvPr>
        </p:nvGraphicFramePr>
        <p:xfrm>
          <a:off x="4572000" y="2204864"/>
          <a:ext cx="1080120" cy="56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r:id="rId3" imgW="749300" imgH="393700" progId="Equation.3">
                  <p:embed/>
                </p:oleObj>
              </mc:Choice>
              <mc:Fallback>
                <p:oleObj r:id="rId3" imgW="7493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4864"/>
                        <a:ext cx="1080120" cy="560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41140"/>
              </p:ext>
            </p:extLst>
          </p:nvPr>
        </p:nvGraphicFramePr>
        <p:xfrm>
          <a:off x="2477968" y="2852936"/>
          <a:ext cx="6126480" cy="661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/>
                <a:gridCol w="800100"/>
                <a:gridCol w="457200"/>
                <a:gridCol w="4457700"/>
              </a:tblGrid>
              <a:tr h="479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где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Кобн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коэффициент обновления, %;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основных фондов на конец года, руб;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 </a:t>
                      </a:r>
                      <a:r>
                        <a:rPr lang="ru-RU" sz="1200" dirty="0" err="1">
                          <a:effectLst/>
                        </a:rPr>
                        <a:t>введеных</a:t>
                      </a:r>
                      <a:r>
                        <a:rPr lang="ru-RU" sz="1200" dirty="0">
                          <a:effectLst/>
                        </a:rPr>
                        <a:t> за год  основных фондов,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13665"/>
              </p:ext>
            </p:extLst>
          </p:nvPr>
        </p:nvGraphicFramePr>
        <p:xfrm>
          <a:off x="4355976" y="3645024"/>
          <a:ext cx="127858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r:id="rId5" imgW="990600" imgH="393700" progId="Equation.3">
                  <p:embed/>
                </p:oleObj>
              </mc:Choice>
              <mc:Fallback>
                <p:oleObj r:id="rId5" imgW="990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645024"/>
                        <a:ext cx="127858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49089"/>
              </p:ext>
            </p:extLst>
          </p:nvPr>
        </p:nvGraphicFramePr>
        <p:xfrm>
          <a:off x="1979712" y="4221088"/>
          <a:ext cx="6126480" cy="8563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/>
                <a:gridCol w="800100"/>
                <a:gridCol w="457200"/>
                <a:gridCol w="44577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где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Квыб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коэффициент, выбытия основных фондов,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Фвыб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выбывших основных фондов за данный период, руб.,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Фн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основных фондов на начало периода,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15616"/>
              </p:ext>
            </p:extLst>
          </p:nvPr>
        </p:nvGraphicFramePr>
        <p:xfrm>
          <a:off x="3779912" y="5221694"/>
          <a:ext cx="1753697" cy="48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r:id="rId7" imgW="1435100" imgH="393700" progId="Equation.3">
                  <p:embed/>
                </p:oleObj>
              </mc:Choice>
              <mc:Fallback>
                <p:oleObj r:id="rId7" imgW="14351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221694"/>
                        <a:ext cx="1753697" cy="482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9592" y="570984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Превышение величины </a:t>
            </a:r>
            <a:r>
              <a:rPr lang="ru-RU" dirty="0" err="1"/>
              <a:t>Кобн</a:t>
            </a:r>
            <a:r>
              <a:rPr lang="ru-RU" dirty="0"/>
              <a:t> по сравнению с </a:t>
            </a:r>
            <a:r>
              <a:rPr lang="ru-RU" dirty="0" err="1"/>
              <a:t>Квыб</a:t>
            </a:r>
            <a:r>
              <a:rPr lang="ru-RU" dirty="0"/>
              <a:t> свидетельствует о том, что идёт процесс обновления основных фондов.</a:t>
            </a:r>
          </a:p>
        </p:txBody>
      </p:sp>
    </p:spTree>
    <p:extLst>
      <p:ext uri="{BB962C8B-B14F-4D97-AF65-F5344CB8AC3E}">
        <p14:creationId xmlns:p14="http://schemas.microsoft.com/office/powerpoint/2010/main" val="830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 второй группе показателей относятся </a:t>
            </a:r>
            <a:r>
              <a:rPr lang="ru-RU" i="1" dirty="0"/>
              <a:t>фондоотдача, </a:t>
            </a:r>
            <a:endParaRPr lang="ru-RU" i="1" dirty="0" smtClean="0"/>
          </a:p>
          <a:p>
            <a:r>
              <a:rPr lang="ru-RU" i="1" dirty="0" err="1" smtClean="0"/>
              <a:t>фондоемкость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err="1" smtClean="0"/>
              <a:t>фондовооруженность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smtClean="0"/>
              <a:t>рентабельность</a:t>
            </a:r>
            <a:r>
              <a:rPr lang="ru-RU" i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46038" y="3024942"/>
                <a:ext cx="3514745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Ф=Ф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/>
                                </a:rPr>
                                <m:t>Ф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в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∙К</m:t>
                          </m:r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>
                                  <a:latin typeface="Cambria Math"/>
                                </a:rPr>
                                <m:t>Ф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выб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latin typeface="Cambria Math"/>
                                </a:rPr>
                                <m:t>12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>
                                  <a:latin typeface="Cambria Math"/>
                                </a:rPr>
                                <m:t>К</m:t>
                              </m:r>
                            </m:e>
                          </m:d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38" y="3024942"/>
                <a:ext cx="3514745" cy="6280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619672" y="1995794"/>
            <a:ext cx="6346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Среднегодовая стоимость основных производственных средств определяется следующим образом: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40346"/>
              </p:ext>
            </p:extLst>
          </p:nvPr>
        </p:nvGraphicFramePr>
        <p:xfrm>
          <a:off x="1844445" y="4077072"/>
          <a:ext cx="5896610" cy="1051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4815"/>
                <a:gridCol w="622935"/>
                <a:gridCol w="351155"/>
                <a:gridCol w="44977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где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</a:t>
                      </a:r>
                      <a:r>
                        <a:rPr lang="ru-RU" sz="1200" baseline="-250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ОПФ на начало года,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</a:t>
                      </a:r>
                      <a:r>
                        <a:rPr lang="ru-RU" sz="1200" baseline="-25000">
                          <a:effectLst/>
                        </a:rPr>
                        <a:t>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вводимых в течение года ОПФ,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</a:t>
                      </a:r>
                      <a:r>
                        <a:rPr lang="ru-RU" sz="1200" baseline="-25000">
                          <a:effectLst/>
                        </a:rPr>
                        <a:t>выв.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выбывающих в течение года ОПФ, руб.                         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полных месяцев функционирования ОПФ в течении года.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165" y="885920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Фондоотдача </a:t>
            </a:r>
            <a:r>
              <a:rPr lang="ru-RU" dirty="0"/>
              <a:t>– показывает, какой объем продаж получен с каждого  рубля используемых основных фондов. Чем больше значение показателя, тем эффективнее используются основные фонды.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26486"/>
              </p:ext>
            </p:extLst>
          </p:nvPr>
        </p:nvGraphicFramePr>
        <p:xfrm>
          <a:off x="1331640" y="2982266"/>
          <a:ext cx="1656184" cy="893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r:id="rId3" imgW="736600" imgH="393700" progId="Equation.3">
                  <p:embed/>
                </p:oleObj>
              </mc:Choice>
              <mc:Fallback>
                <p:oleObj r:id="rId3" imgW="7366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982266"/>
                        <a:ext cx="1656184" cy="893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27449" y="1024419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Обратной величиной фондоотдачи является показатель </a:t>
            </a:r>
            <a:r>
              <a:rPr lang="ru-RU" b="1" dirty="0" err="1"/>
              <a:t>фондоем­кости</a:t>
            </a:r>
            <a:r>
              <a:rPr lang="ru-RU" b="1" dirty="0"/>
              <a:t> продукции.</a:t>
            </a:r>
            <a:r>
              <a:rPr lang="ru-RU" i="1" dirty="0"/>
              <a:t> </a:t>
            </a:r>
            <a:r>
              <a:rPr lang="ru-RU" dirty="0"/>
              <a:t>Она показывает долю стоимости основных средств, приходящуюся на каждый рубль выпускаемой продукции.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27132"/>
              </p:ext>
            </p:extLst>
          </p:nvPr>
        </p:nvGraphicFramePr>
        <p:xfrm>
          <a:off x="6246794" y="3068960"/>
          <a:ext cx="1584176" cy="85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r:id="rId5" imgW="723900" imgH="393700" progId="Equation.3">
                  <p:embed/>
                </p:oleObj>
              </mc:Choice>
              <mc:Fallback>
                <p:oleObj r:id="rId5" imgW="723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794" y="3068960"/>
                        <a:ext cx="1584176" cy="854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1377" y="5301208"/>
            <a:ext cx="5460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фон­доотдача должна иметь тенденцию к увеличению, то </a:t>
            </a:r>
            <a:r>
              <a:rPr lang="ru-RU" dirty="0" err="1"/>
              <a:t>фондоемкость</a:t>
            </a:r>
            <a:r>
              <a:rPr lang="ru-RU" dirty="0"/>
              <a:t> — к снижению.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78168"/>
              </p:ext>
            </p:extLst>
          </p:nvPr>
        </p:nvGraphicFramePr>
        <p:xfrm>
          <a:off x="647564" y="4179544"/>
          <a:ext cx="7848872" cy="1121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7163"/>
                <a:gridCol w="1025040"/>
                <a:gridCol w="585736"/>
                <a:gridCol w="5710933"/>
              </a:tblGrid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где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стоимость произведенной за год продукции в натуральном или стоимостном выражении;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Фс.г.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–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среднегодовая стоимость основных производственных фондов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5576" y="19379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Обобщающие </a:t>
            </a:r>
            <a:r>
              <a:rPr lang="ru-RU" sz="2000" b="1" dirty="0">
                <a:solidFill>
                  <a:srgbClr val="7030A0"/>
                </a:solidFill>
              </a:rPr>
              <a:t>показатели использования основных фондов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180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145" y="18864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381" y="188640"/>
            <a:ext cx="3933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Рентабельность</a:t>
            </a:r>
            <a:r>
              <a:rPr lang="ru-RU" dirty="0"/>
              <a:t> </a:t>
            </a:r>
            <a:r>
              <a:rPr lang="ru-RU" b="1" dirty="0"/>
              <a:t>основных фондов</a:t>
            </a:r>
            <a:r>
              <a:rPr lang="ru-RU" dirty="0"/>
              <a:t> – </a:t>
            </a:r>
            <a:r>
              <a:rPr lang="ru-RU" dirty="0">
                <a:solidFill>
                  <a:srgbClr val="7030A0"/>
                </a:solidFill>
              </a:rPr>
              <a:t>показывает, какая величина чистой прибыли получена с каждого рубля (100 рублей), используемых основных фондов.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6949" y="4365104"/>
            <a:ext cx="3096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Чем больше значение показателя, тем эффективнее используются основные фонды</a:t>
            </a:r>
            <a:endParaRPr lang="ru-RU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30615"/>
              </p:ext>
            </p:extLst>
          </p:nvPr>
        </p:nvGraphicFramePr>
        <p:xfrm>
          <a:off x="3615510" y="2420888"/>
          <a:ext cx="1912979" cy="66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3" imgW="1219200" imgH="419100" progId="Equation.3">
                  <p:embed/>
                </p:oleObj>
              </mc:Choice>
              <mc:Fallback>
                <p:oleObj r:id="rId3" imgW="12192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5510" y="2420888"/>
                        <a:ext cx="1912979" cy="662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16957" y="3414689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где  </a:t>
            </a:r>
            <a:r>
              <a:rPr lang="ru-RU" sz="1600" dirty="0" err="1"/>
              <a:t>Пч</a:t>
            </a:r>
            <a:r>
              <a:rPr lang="ru-RU" sz="1600" dirty="0"/>
              <a:t> – чистая прибыль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организации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29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Показатели </a:t>
            </a:r>
            <a:r>
              <a:rPr lang="ru-RU" b="1" dirty="0">
                <a:solidFill>
                  <a:srgbClr val="7030A0"/>
                </a:solidFill>
              </a:rPr>
              <a:t>интенсивного и экстенсивного использования основных фондов.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032" y="1213008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Коэффициент экстенсивного использования (</a:t>
            </a:r>
            <a:r>
              <a:rPr lang="ru-RU" dirty="0" err="1" smtClean="0"/>
              <a:t>Кэ</a:t>
            </a:r>
            <a:r>
              <a:rPr lang="ru-RU" dirty="0" smtClean="0"/>
              <a:t>), </a:t>
            </a:r>
            <a:r>
              <a:rPr lang="ru-RU" dirty="0"/>
              <a:t>который характеризует уровень использования активной части ОПФ во времени рассчитывается по формуле: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92" y="3194807"/>
            <a:ext cx="1549748" cy="95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9" y="4222188"/>
            <a:ext cx="493328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160144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Коэффициент интенсивного использования (Ки), который характеризует уровень использования машин и оборудования по мощности рассчитывается по формуле: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59041"/>
              </p:ext>
            </p:extLst>
          </p:nvPr>
        </p:nvGraphicFramePr>
        <p:xfrm>
          <a:off x="5910999" y="3194808"/>
          <a:ext cx="1131597" cy="67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r:id="rId5" imgW="660400" imgH="393700" progId="Equation.3">
                  <p:embed/>
                </p:oleObj>
              </mc:Choice>
              <mc:Fallback>
                <p:oleObj r:id="rId5" imgW="6604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999" y="3194808"/>
                        <a:ext cx="1131597" cy="672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6880"/>
            <a:ext cx="4283968" cy="79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5668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smtClean="0"/>
              <a:t>3. </a:t>
            </a:r>
            <a:r>
              <a:rPr lang="ru-RU" sz="2800" b="1" dirty="0"/>
              <a:t>Основные направления улучшения использования основных средств</a:t>
            </a:r>
            <a:endParaRPr lang="ru-RU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>
              <a:solidFill>
                <a:schemeClr val="accent5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5"/>
                </a:solidFill>
              </a:rPr>
              <a:t>Улучшения использования основных средств на предприятии можно достигнуть путём: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>
              <a:solidFill>
                <a:srgbClr val="99FF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Освобождения предприятия от неиспользуемых ОФ или сдача их в аренду;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Своевременное проведение плановых ремонтов ОФ;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Повышение уровня механизации и автоматизации производства;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Повышение уровня квалификации обслуживающего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33363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1.В </a:t>
            </a:r>
            <a:r>
              <a:rPr lang="ru-RU" sz="3200" dirty="0"/>
              <a:t>чем сущность основных средств?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2</a:t>
            </a:r>
            <a:r>
              <a:rPr lang="ru-RU" sz="3200" dirty="0"/>
              <a:t>.  Как характеризуется состав и структура основных средств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29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>
                <a:latin typeface="+mn-lt"/>
              </a:rPr>
              <a:t>Экономическая сущность, значение, состав и структура основных средств</a:t>
            </a:r>
            <a:r>
              <a:rPr lang="ru-RU" b="1" dirty="0" smtClean="0">
                <a:latin typeface="+mn-lt"/>
              </a:rPr>
              <a:t>.</a:t>
            </a:r>
          </a:p>
          <a:p>
            <a:r>
              <a:rPr lang="ru-RU" b="1" dirty="0">
                <a:latin typeface="+mn-lt"/>
              </a:rPr>
              <a:t>2.Показатели состояния, движения и эффективности использования основных фондов и средств организации</a:t>
            </a:r>
            <a:r>
              <a:rPr lang="ru-RU" b="1" dirty="0" smtClean="0">
                <a:latin typeface="+mn-lt"/>
              </a:rPr>
              <a:t>.</a:t>
            </a:r>
          </a:p>
          <a:p>
            <a:r>
              <a:rPr lang="ru-RU" b="1" dirty="0">
                <a:latin typeface="+mn-lt"/>
              </a:rPr>
              <a:t>Основные направления улучшения использования основных средств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426335" cy="1712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9298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808" y="1412776"/>
            <a:ext cx="5742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Закрепление, повторение, обобщение материала</a:t>
            </a:r>
          </a:p>
          <a:p>
            <a:pPr algn="ctr"/>
            <a:r>
              <a:rPr lang="ru-RU" dirty="0" smtClean="0"/>
              <a:t>«</a:t>
            </a:r>
            <a:r>
              <a:rPr lang="ru-RU" sz="3600" b="1" dirty="0">
                <a:solidFill>
                  <a:srgbClr val="0070C0"/>
                </a:solidFill>
              </a:rPr>
              <a:t>Кто больше</a:t>
            </a:r>
            <a:r>
              <a:rPr lang="ru-RU" sz="3600" dirty="0">
                <a:solidFill>
                  <a:srgbClr val="0070C0"/>
                </a:solidFill>
              </a:rPr>
              <a:t>» </a:t>
            </a:r>
            <a:endParaRPr lang="ru-RU" sz="36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/>
              <a:t>Необходимо </a:t>
            </a:r>
            <a:r>
              <a:rPr lang="ru-RU" sz="2400" dirty="0"/>
              <a:t>назвать </a:t>
            </a:r>
            <a:r>
              <a:rPr lang="ru-RU" sz="2400" dirty="0" smtClean="0"/>
              <a:t>как </a:t>
            </a:r>
            <a:r>
              <a:rPr lang="ru-RU" sz="2400" dirty="0"/>
              <a:t>можно больше терминов, понятий из пройденной темы</a:t>
            </a:r>
          </a:p>
        </p:txBody>
      </p:sp>
    </p:spTree>
    <p:extLst>
      <p:ext uri="{BB962C8B-B14F-4D97-AF65-F5344CB8AC3E}">
        <p14:creationId xmlns:p14="http://schemas.microsoft.com/office/powerpoint/2010/main" val="30423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основные средства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4" y="692696"/>
            <a:ext cx="2488729" cy="2951256"/>
          </a:xfrm>
          <a:prstGeom prst="rect">
            <a:avLst/>
          </a:prstGeom>
          <a:noFill/>
        </p:spPr>
      </p:pic>
      <p:pic>
        <p:nvPicPr>
          <p:cNvPr id="20482" name="Picture 2" descr="ÐÐ°ÑÑÐ¸Ð½ÐºÐ¸ Ð¿Ð¾ Ð·Ð°Ð¿ÑÐ¾ÑÑ ÑÐ°Ð±Ð¾ÑÐ¸Ðµ Ð¼Ð°ÑÐ¸Ð½Ñ Ð´Ð»Ñ Ð½ÐµÑÑÐµÐ¿ÑÐ¾Ð´ÑÐºÑÐ¾Ð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508251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ÐÐ°ÑÑÐ¸Ð½ÐºÐ¸ Ð¿Ð¾ Ð·Ð°Ð¿ÑÐ¾ÑÑ Ð½ÐµÑÑÑÐ½ÑÐµ ÑÐ¾Ð¾ÑÑÐ¶ÐµÐ½Ð¸Ñ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66889"/>
            <a:ext cx="3507836" cy="21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rkovsky.ru/catalogue/picture/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104" y="3861048"/>
            <a:ext cx="2589075" cy="229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5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Ð¼Ð¾ÑÐ°Ð»ÑÐ½ÑÐ¹ Ð¸Ð·Ð½Ð¾Ñ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4034"/>
            <a:ext cx="59340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ÐÐ°ÑÑÐ¸Ð½ÐºÐ¸ Ð¿Ð¾ Ð·Ð°Ð¿ÑÐ¾ÑÑ Ð¼Ð¾ÑÐ°Ð»ÑÐ½ÑÐ¹ Ð¸Ð·Ð½Ð¾Ñ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ÐÐ°ÑÑÐ¸Ð½ÐºÐ¸ Ð¿Ð¾ Ð·Ð°Ð¿ÑÐ¾ÑÑ Ð½Ð¾Ð²ÑÐµ Ð°Ð¹ÑÐ¾Ð½Ñ ÐºÐ°ÑÑÐ¸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7264"/>
            <a:ext cx="3860594" cy="21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0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Ð¸Ð·Ð¸ÑÐµÑÐºÐ¸Ð¹ Ð¸Ð·Ð½Ð¾Ñ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8" y="895963"/>
            <a:ext cx="3728006" cy="21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335438" cy="26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ÐÐ°ÑÑÐ¸Ð½ÐºÐ¸ Ð¿Ð¾ Ð·Ð°Ð¿ÑÐ¾ÑÑ ÑÐ¸Ð·Ð¸ÑÐµÑÐºÐ¸Ð¹ Ð¸Ð·Ð½Ð¾Ñ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5" y="876996"/>
            <a:ext cx="4475531" cy="22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оборудованием.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598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В нефтегазовом комплексе</a:t>
            </a:r>
            <a:r>
              <a:rPr lang="ru-RU" sz="3200" dirty="0" smtClean="0"/>
              <a:t>, трубопровод </a:t>
            </a:r>
            <a:r>
              <a:rPr lang="ru-RU" sz="3200" dirty="0"/>
              <a:t>и </a:t>
            </a:r>
            <a:r>
              <a:rPr lang="ru-RU" sz="3200" dirty="0" smtClean="0"/>
              <a:t>резервуар являются -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2678" y="2708920"/>
            <a:ext cx="3262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сооружением,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6800" y="3429000"/>
            <a:ext cx="415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буровая </a:t>
            </a:r>
            <a:r>
              <a:rPr lang="ru-RU" sz="3200" dirty="0" smtClean="0"/>
              <a:t>установка -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51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Блиц-опрос:</a:t>
            </a:r>
            <a:endParaRPr lang="ru-RU" sz="2400" dirty="0"/>
          </a:p>
          <a:p>
            <a:r>
              <a:rPr lang="ru-RU" sz="2400" b="1" u="sng" dirty="0" smtClean="0"/>
              <a:t>1</a:t>
            </a:r>
            <a:r>
              <a:rPr lang="ru-RU" sz="2400" b="1" u="sng" dirty="0"/>
              <a:t>. К основным фондам относятся фонды:</a:t>
            </a:r>
            <a:endParaRPr lang="ru-RU" sz="2400" dirty="0"/>
          </a:p>
          <a:p>
            <a:r>
              <a:rPr lang="ru-RU" sz="2400" dirty="0"/>
              <a:t>а) сроком службы более одного года и стоимостью более 10 тыс. руб.;</a:t>
            </a:r>
          </a:p>
          <a:p>
            <a:r>
              <a:rPr lang="ru-RU" sz="2400" dirty="0"/>
              <a:t>б)  сроком службы менее одного года и стоимостью более 5 тыс. руб.;</a:t>
            </a:r>
          </a:p>
          <a:p>
            <a:r>
              <a:rPr lang="ru-RU" sz="2400" dirty="0"/>
              <a:t>в) сроком службы более одного года и стоимостью более 40 тыс. 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73016"/>
            <a:ext cx="7077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2. Амортизация основных фондов – это:</a:t>
            </a:r>
            <a:endParaRPr lang="ru-RU" sz="2400" dirty="0"/>
          </a:p>
          <a:p>
            <a:r>
              <a:rPr lang="ru-RU" sz="2400" dirty="0"/>
              <a:t>а)  восстановление основных фондов;</a:t>
            </a:r>
          </a:p>
          <a:p>
            <a:r>
              <a:rPr lang="ru-RU" sz="2400" dirty="0"/>
              <a:t>б) перенос стоимости основных фондов (их износа) на реализуемый    продукт;</a:t>
            </a:r>
          </a:p>
          <a:p>
            <a:r>
              <a:rPr lang="ru-RU" sz="2400" dirty="0"/>
              <a:t>в) износ основных фондов.</a:t>
            </a:r>
          </a:p>
        </p:txBody>
      </p:sp>
    </p:spTree>
    <p:extLst>
      <p:ext uri="{BB962C8B-B14F-4D97-AF65-F5344CB8AC3E}">
        <p14:creationId xmlns:p14="http://schemas.microsoft.com/office/powerpoint/2010/main" val="26010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3. Какие показатели характеризуют движение основных фондов?</a:t>
            </a:r>
            <a:endParaRPr lang="ru-RU" sz="2400" dirty="0"/>
          </a:p>
          <a:p>
            <a:r>
              <a:rPr lang="ru-RU" sz="2400" dirty="0"/>
              <a:t>а) коэффициенты: обновления, выбытия и прироста;</a:t>
            </a:r>
          </a:p>
          <a:p>
            <a:r>
              <a:rPr lang="ru-RU" sz="2400" dirty="0"/>
              <a:t>б) </a:t>
            </a:r>
            <a:r>
              <a:rPr lang="ru-RU" sz="2400" dirty="0" err="1"/>
              <a:t>фондовооружённость</a:t>
            </a:r>
            <a:r>
              <a:rPr lang="ru-RU" sz="2400" dirty="0"/>
              <a:t> и фондоотдача;</a:t>
            </a:r>
          </a:p>
          <a:p>
            <a:r>
              <a:rPr lang="ru-RU" sz="2400" dirty="0"/>
              <a:t>в) коэффициенты: износа и годности.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0689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4.</a:t>
            </a:r>
            <a:r>
              <a:rPr lang="ru-RU" sz="2400" i="1" dirty="0" smtClean="0"/>
              <a:t> </a:t>
            </a:r>
            <a:r>
              <a:rPr lang="ru-RU" sz="2400" b="1" u="sng" dirty="0"/>
              <a:t>Какие показатели характеризуют состояние основных фондов?</a:t>
            </a:r>
            <a:endParaRPr lang="ru-RU" sz="2400" dirty="0"/>
          </a:p>
          <a:p>
            <a:r>
              <a:rPr lang="ru-RU" sz="2400" dirty="0"/>
              <a:t>а) </a:t>
            </a:r>
            <a:r>
              <a:rPr lang="ru-RU" sz="2400" dirty="0" err="1"/>
              <a:t>фондовооружённость</a:t>
            </a:r>
            <a:r>
              <a:rPr lang="ru-RU" sz="2400" dirty="0"/>
              <a:t>, фондоотдача;</a:t>
            </a:r>
          </a:p>
          <a:p>
            <a:r>
              <a:rPr lang="ru-RU" sz="2400" dirty="0"/>
              <a:t>б) коэффициенты: износа и годности; </a:t>
            </a:r>
          </a:p>
          <a:p>
            <a:r>
              <a:rPr lang="ru-RU" sz="2400" dirty="0"/>
              <a:t>в) коэффициенты: обновления, выбытия и прироста</a:t>
            </a:r>
          </a:p>
        </p:txBody>
      </p:sp>
    </p:spTree>
    <p:extLst>
      <p:ext uri="{BB962C8B-B14F-4D97-AF65-F5344CB8AC3E}">
        <p14:creationId xmlns:p14="http://schemas.microsoft.com/office/powerpoint/2010/main" val="17722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683" y="69269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5. К показателям общего характера, характеризующим эффективность использования основных фондов, относятся:</a:t>
            </a:r>
            <a:endParaRPr lang="ru-RU" sz="2400" dirty="0"/>
          </a:p>
          <a:p>
            <a:r>
              <a:rPr lang="ru-RU" sz="2400" dirty="0"/>
              <a:t>а) </a:t>
            </a:r>
            <a:r>
              <a:rPr lang="ru-RU" sz="2400" dirty="0" err="1"/>
              <a:t>фондоёмкость</a:t>
            </a:r>
            <a:r>
              <a:rPr lang="ru-RU" sz="2400" dirty="0"/>
              <a:t>, </a:t>
            </a:r>
            <a:r>
              <a:rPr lang="ru-RU" sz="2400" dirty="0" err="1"/>
              <a:t>фондовооружённость</a:t>
            </a:r>
            <a:r>
              <a:rPr lang="ru-RU" sz="2400" dirty="0"/>
              <a:t>, фондоотдача, рентабельность;</a:t>
            </a:r>
          </a:p>
          <a:p>
            <a:r>
              <a:rPr lang="ru-RU" sz="2400" dirty="0"/>
              <a:t>б) объем продаж с 1 кв. м площади организации, прибыль с 1 кв. м площади организации;</a:t>
            </a:r>
          </a:p>
          <a:p>
            <a:r>
              <a:rPr lang="ru-RU" sz="2400" dirty="0"/>
              <a:t>в) коэффициент износа, коэффициент годности.</a:t>
            </a:r>
          </a:p>
        </p:txBody>
      </p:sp>
    </p:spTree>
    <p:extLst>
      <p:ext uri="{BB962C8B-B14F-4D97-AF65-F5344CB8AC3E}">
        <p14:creationId xmlns:p14="http://schemas.microsoft.com/office/powerpoint/2010/main" val="15377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255" y="108370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VI</a:t>
            </a:r>
            <a:r>
              <a:rPr lang="ru-RU" sz="2400" dirty="0"/>
              <a:t>. Домашнее задание </a:t>
            </a:r>
          </a:p>
          <a:p>
            <a:r>
              <a:rPr lang="ru-RU" sz="2400" dirty="0" smtClean="0"/>
              <a:t>Основы </a:t>
            </a:r>
            <a:r>
              <a:rPr lang="ru-RU" sz="2400" dirty="0"/>
              <a:t>экономики организации. Практикум : учебное пособие для СПО / Л. А. </a:t>
            </a:r>
            <a:r>
              <a:rPr lang="ru-RU" sz="2400" dirty="0" err="1"/>
              <a:t>Чалдаева</a:t>
            </a:r>
            <a:r>
              <a:rPr lang="ru-RU" sz="2400" dirty="0"/>
              <a:t> [и др.] ; под ред. Л. А. </a:t>
            </a:r>
            <a:r>
              <a:rPr lang="ru-RU" sz="2400" dirty="0" err="1"/>
              <a:t>Чалдаевой</a:t>
            </a:r>
            <a:r>
              <a:rPr lang="ru-RU" sz="2400" dirty="0"/>
              <a:t>, А. В. </a:t>
            </a:r>
            <a:r>
              <a:rPr lang="ru-RU" sz="2400" dirty="0" err="1"/>
              <a:t>Шарковой</a:t>
            </a:r>
            <a:r>
              <a:rPr lang="ru-RU" sz="2400" dirty="0"/>
              <a:t>. — М. : Издательство </a:t>
            </a:r>
            <a:r>
              <a:rPr lang="ru-RU" sz="2400" dirty="0" err="1"/>
              <a:t>Юрайт</a:t>
            </a:r>
            <a:r>
              <a:rPr lang="ru-RU" sz="2400" dirty="0"/>
              <a:t>, 2016. — 299 с. — (Профессиональное образование) [Электронный ресурс; Режим доступа </a:t>
            </a:r>
            <a:r>
              <a:rPr lang="ru-RU" sz="2400" u="sng" dirty="0">
                <a:hlinkClick r:id="rId2"/>
              </a:rPr>
              <a:t>https://www.biblio-online.ru</a:t>
            </a:r>
            <a:r>
              <a:rPr lang="ru-RU" sz="2400" dirty="0" smtClean="0"/>
              <a:t>], </a:t>
            </a:r>
          </a:p>
          <a:p>
            <a:r>
              <a:rPr lang="ru-RU" sz="2400" dirty="0" smtClean="0"/>
              <a:t>стр.67-78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2041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</a:t>
            </a:r>
            <a:r>
              <a:rPr lang="ru-RU" sz="2400" dirty="0"/>
              <a:t>.Подведение итогов урока и выставление оценок </a:t>
            </a:r>
          </a:p>
        </p:txBody>
      </p:sp>
    </p:spTree>
    <p:extLst>
      <p:ext uri="{BB962C8B-B14F-4D97-AF65-F5344CB8AC3E}">
        <p14:creationId xmlns:p14="http://schemas.microsoft.com/office/powerpoint/2010/main" val="2767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/>
              <a:t>1. </a:t>
            </a:r>
            <a:r>
              <a:rPr lang="ru-RU" sz="2800" dirty="0" smtClean="0"/>
              <a:t>Экономическая </a:t>
            </a:r>
            <a:r>
              <a:rPr lang="ru-RU" sz="2800" dirty="0"/>
              <a:t>сущность, значение, состав и структура основных средств.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/>
            <a:r>
              <a:rPr lang="ru-RU" dirty="0"/>
              <a:t>Организации (предприятия), функционирующие в нефтяной или газовой промышленности для ведения деятельности должны обладать определенной совокупностью средств </a:t>
            </a:r>
            <a:r>
              <a:rPr lang="ru-RU" dirty="0" smtClean="0"/>
              <a:t>производства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7472779"/>
              </p:ext>
            </p:extLst>
          </p:nvPr>
        </p:nvGraphicFramePr>
        <p:xfrm>
          <a:off x="539552" y="1052736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511805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Место основных и оборотных средств в факторах производства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395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Всем видам основных фондов присущи экономические признаки: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• участвуя в процессе производства, ОС (ОФ) не входят своей натуральной формой в продукт труда, выпуску которого способствовали;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• все виды ОС (ОФ) участвуют во многих производственных циклах в течение длительного времени - срока, продолжительностью свыше 12 </a:t>
            </a:r>
            <a:r>
              <a:rPr lang="ru-RU" sz="2000" dirty="0" err="1"/>
              <a:t>мес</a:t>
            </a:r>
            <a:r>
              <a:rPr lang="ru-RU" sz="2000" dirty="0"/>
              <a:t>, или обычного операционного цикла, если он превышает 12 </a:t>
            </a:r>
            <a:r>
              <a:rPr lang="ru-RU" sz="2000" dirty="0" err="1"/>
              <a:t>мес</a:t>
            </a:r>
            <a:r>
              <a:rPr lang="ru-RU" sz="2000" dirty="0"/>
              <a:t>;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• все виды ОС (ОФ) постоянно изнашиваются в процессе производства и их стоимость по частям, постепенно, по мере износа переносится на стоимость готовой продукции; </a:t>
            </a:r>
          </a:p>
        </p:txBody>
      </p:sp>
    </p:spTree>
    <p:extLst>
      <p:ext uri="{BB962C8B-B14F-4D97-AF65-F5344CB8AC3E}">
        <p14:creationId xmlns:p14="http://schemas.microsoft.com/office/powerpoint/2010/main" val="18969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7451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FF0066"/>
                </a:solidFill>
              </a:rPr>
              <a:t>Основные фонды</a:t>
            </a:r>
            <a:r>
              <a:rPr lang="ru-RU" altLang="ru-RU" sz="28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800" dirty="0" smtClean="0"/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фонды</a:t>
            </a:r>
            <a:r>
              <a:rPr lang="ru-RU" dirty="0"/>
              <a:t> - </a:t>
            </a:r>
            <a:r>
              <a:rPr lang="ru-RU" b="1" i="1" dirty="0"/>
              <a:t>это средства труда, которые многократно участвуют в производственном процессе, сохраняя при этом свою натуральную форму, постепенно изнашиваясь, переносят свою стоимость по частям на вновь создаваемую продукцию или услуги. К ним относят фонды со сроком службы более одного года и стоимостью более 40 тыс. руб.</a:t>
            </a:r>
            <a:r>
              <a:rPr lang="ru-RU" dirty="0"/>
              <a:t> </a:t>
            </a:r>
            <a:endParaRPr lang="ru-RU" altLang="ru-RU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0070C0"/>
                </a:solidFill>
              </a:rPr>
              <a:t>С 1 января 2002 г. имущество,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используемое более года, относят к ОФ.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dirty="0" smtClean="0"/>
              <a:t>(ПОСТАНОВЛЕНИЕ ПРАВИТЕЛЬСТВА РФ от 01.01.2002 № 1)</a:t>
            </a:r>
          </a:p>
        </p:txBody>
      </p:sp>
    </p:spTree>
    <p:extLst>
      <p:ext uri="{BB962C8B-B14F-4D97-AF65-F5344CB8AC3E}">
        <p14:creationId xmlns:p14="http://schemas.microsoft.com/office/powerpoint/2010/main" val="414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611188" y="260350"/>
            <a:ext cx="817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>
                <a:latin typeface="Arial" charset="0"/>
                <a:cs typeface="Arial" charset="0"/>
              </a:rPr>
              <a:t>Классификации основных фондов предприятий</a:t>
            </a:r>
            <a:endParaRPr lang="ru-RU" altLang="ru-RU" sz="2000">
              <a:latin typeface="Arial" charset="0"/>
              <a:cs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32138" y="981075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ОСНОВНЫЕ ФОНДЫ</a:t>
            </a: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66688" y="3284538"/>
            <a:ext cx="1525587" cy="1585912"/>
            <a:chOff x="105" y="2069"/>
            <a:chExt cx="961" cy="999"/>
          </a:xfrm>
        </p:grpSpPr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385" y="2069"/>
              <a:ext cx="453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05" y="2387"/>
              <a:ext cx="961" cy="6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1. </a:t>
              </a:r>
              <a:r>
                <a:rPr lang="ru-RU" sz="1400" b="1" dirty="0" err="1">
                  <a:latin typeface="+mn-lt"/>
                </a:rPr>
                <a:t>Материаль</a:t>
              </a:r>
              <a:r>
                <a:rPr lang="ru-RU" sz="1400" b="1" dirty="0">
                  <a:latin typeface="+mn-lt"/>
                </a:rPr>
                <a:t>-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+mn-lt"/>
                </a:rPr>
                <a:t>ные</a:t>
              </a:r>
              <a:r>
                <a:rPr lang="ru-RU" sz="1400" b="1" dirty="0">
                  <a:latin typeface="+mn-lt"/>
                </a:rPr>
                <a:t> фонды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latin typeface="+mn-lt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2. </a:t>
              </a:r>
              <a:r>
                <a:rPr lang="ru-RU" sz="1400" b="1" dirty="0" err="1">
                  <a:latin typeface="+mn-lt"/>
                </a:rPr>
                <a:t>Нематериаль</a:t>
              </a:r>
              <a:r>
                <a:rPr lang="ru-RU" sz="1400" b="1" dirty="0">
                  <a:latin typeface="+mn-lt"/>
                </a:rPr>
                <a:t>-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+mn-lt"/>
                </a:rPr>
                <a:t>ные</a:t>
              </a:r>
              <a:r>
                <a:rPr lang="ru-RU" sz="1400" b="1" dirty="0">
                  <a:latin typeface="+mn-lt"/>
                </a:rPr>
                <a:t> активы</a:t>
              </a:r>
            </a:p>
          </p:txBody>
        </p:sp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1906588" y="3284538"/>
            <a:ext cx="1585912" cy="2303462"/>
            <a:chOff x="1201" y="2069"/>
            <a:chExt cx="999" cy="1451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1520" y="2069"/>
              <a:ext cx="453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201" y="2386"/>
              <a:ext cx="999" cy="113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1.Основные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производствен-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+mn-lt"/>
                </a:rPr>
                <a:t>ные</a:t>
              </a:r>
              <a:r>
                <a:rPr lang="ru-RU" sz="1400" b="1" dirty="0">
                  <a:latin typeface="+mn-lt"/>
                </a:rPr>
                <a:t> фонды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latin typeface="+mn-lt"/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2. Основные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 </a:t>
              </a:r>
              <a:r>
                <a:rPr lang="ru-RU" sz="1400" b="1" dirty="0" err="1">
                  <a:latin typeface="+mn-lt"/>
                </a:rPr>
                <a:t>непроиз</a:t>
              </a:r>
              <a:r>
                <a:rPr lang="ru-RU" sz="1400" b="1" dirty="0">
                  <a:latin typeface="+mn-lt"/>
                </a:rPr>
                <a:t>-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+mn-lt"/>
                </a:rPr>
                <a:t>дственного</a:t>
              </a:r>
              <a:endParaRPr lang="ru-RU" sz="1400" b="1" dirty="0">
                <a:latin typeface="+mn-lt"/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назначения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708400" y="3284538"/>
            <a:ext cx="1584325" cy="2808287"/>
            <a:chOff x="2336" y="2069"/>
            <a:chExt cx="998" cy="1769"/>
          </a:xfrm>
        </p:grpSpPr>
        <p:sp>
          <p:nvSpPr>
            <p:cNvPr id="33" name="AutoShape 13"/>
            <p:cNvSpPr>
              <a:spLocks noChangeArrowheads="1"/>
            </p:cNvSpPr>
            <p:nvPr/>
          </p:nvSpPr>
          <p:spPr bwMode="auto">
            <a:xfrm>
              <a:off x="2608" y="2069"/>
              <a:ext cx="453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336" y="2386"/>
              <a:ext cx="998" cy="14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1.Активные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основные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2. Пассивные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основные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3. Основные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 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консервации</a:t>
              </a:r>
            </a:p>
          </p:txBody>
        </p: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5457825" y="3284538"/>
            <a:ext cx="1584325" cy="2736850"/>
            <a:chOff x="3438" y="2069"/>
            <a:chExt cx="998" cy="1724"/>
          </a:xfrm>
        </p:grpSpPr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3697" y="2069"/>
              <a:ext cx="453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3438" y="2386"/>
              <a:ext cx="998" cy="1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1. Основные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 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эксплуатации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2. Основные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 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ремонте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3. Основные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 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запасе</a:t>
              </a:r>
            </a:p>
          </p:txBody>
        </p:sp>
      </p:grpSp>
      <p:grpSp>
        <p:nvGrpSpPr>
          <p:cNvPr id="16392" name="Group 18"/>
          <p:cNvGrpSpPr>
            <a:grpSpLocks/>
          </p:cNvGrpSpPr>
          <p:nvPr/>
        </p:nvGrpSpPr>
        <p:grpSpPr bwMode="auto">
          <a:xfrm>
            <a:off x="7359650" y="3298825"/>
            <a:ext cx="1604963" cy="2087563"/>
            <a:chOff x="4636" y="2078"/>
            <a:chExt cx="1011" cy="1315"/>
          </a:xfrm>
        </p:grpSpPr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>
              <a:off x="4876" y="2078"/>
              <a:ext cx="453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4636" y="2403"/>
              <a:ext cx="1011" cy="9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1. Собственные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основные 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latin typeface="+mn-lt"/>
              </a:endParaRP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2. Арендуемые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основные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фонды</a:t>
              </a:r>
            </a:p>
          </p:txBody>
        </p:sp>
      </p:grpSp>
      <p:grpSp>
        <p:nvGrpSpPr>
          <p:cNvPr id="16393" name="Group 21"/>
          <p:cNvGrpSpPr>
            <a:grpSpLocks/>
          </p:cNvGrpSpPr>
          <p:nvPr/>
        </p:nvGrpSpPr>
        <p:grpSpPr bwMode="auto">
          <a:xfrm>
            <a:off x="3709988" y="1628775"/>
            <a:ext cx="1557337" cy="1511300"/>
            <a:chOff x="2337" y="1026"/>
            <a:chExt cx="981" cy="952"/>
          </a:xfrm>
        </p:grpSpPr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2337" y="1525"/>
              <a:ext cx="981" cy="45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По воздействию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на предметы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труда</a:t>
              </a: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880" y="1026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4" name="Group 24"/>
          <p:cNvGrpSpPr>
            <a:grpSpLocks/>
          </p:cNvGrpSpPr>
          <p:nvPr/>
        </p:nvGrpSpPr>
        <p:grpSpPr bwMode="auto">
          <a:xfrm>
            <a:off x="252413" y="1628775"/>
            <a:ext cx="4319587" cy="1511300"/>
            <a:chOff x="159" y="1026"/>
            <a:chExt cx="2721" cy="952"/>
          </a:xfrm>
        </p:grpSpPr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159" y="1525"/>
              <a:ext cx="906" cy="45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По натурально-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вещественной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форме</a:t>
              </a:r>
            </a:p>
          </p:txBody>
        </p:sp>
        <p:sp>
          <p:nvSpPr>
            <p:cNvPr id="16405" name="Line 26"/>
            <p:cNvSpPr>
              <a:spLocks noChangeShapeType="1"/>
            </p:cNvSpPr>
            <p:nvPr/>
          </p:nvSpPr>
          <p:spPr bwMode="auto">
            <a:xfrm flipH="1">
              <a:off x="657" y="1026"/>
              <a:ext cx="2223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5" name="Group 27"/>
          <p:cNvGrpSpPr>
            <a:grpSpLocks/>
          </p:cNvGrpSpPr>
          <p:nvPr/>
        </p:nvGrpSpPr>
        <p:grpSpPr bwMode="auto">
          <a:xfrm>
            <a:off x="1763713" y="1628775"/>
            <a:ext cx="2808287" cy="1511300"/>
            <a:chOff x="1111" y="1026"/>
            <a:chExt cx="1769" cy="952"/>
          </a:xfrm>
        </p:grpSpPr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1111" y="1525"/>
              <a:ext cx="1180" cy="453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altLang="ru-RU" sz="1400" b="1"/>
                <a:t>По участию в</a:t>
              </a:r>
            </a:p>
            <a:p>
              <a:pPr algn="ctr"/>
              <a:r>
                <a:rPr lang="ru-RU" altLang="ru-RU" sz="1400" b="1"/>
                <a:t>производственном</a:t>
              </a:r>
            </a:p>
            <a:p>
              <a:pPr algn="ctr"/>
              <a:r>
                <a:rPr lang="ru-RU" altLang="ru-RU" sz="1400" b="1">
                  <a:hlinkClick r:id="rId2" action="ppaction://hlinksldjump"/>
                </a:rPr>
                <a:t>процессе</a:t>
              </a:r>
              <a:endParaRPr lang="ru-RU" altLang="ru-RU" sz="1400" b="1"/>
            </a:p>
          </p:txBody>
        </p:sp>
        <p:sp>
          <p:nvSpPr>
            <p:cNvPr id="16403" name="Line 29"/>
            <p:cNvSpPr>
              <a:spLocks noChangeShapeType="1"/>
            </p:cNvSpPr>
            <p:nvPr/>
          </p:nvSpPr>
          <p:spPr bwMode="auto">
            <a:xfrm flipH="1">
              <a:off x="1746" y="1026"/>
              <a:ext cx="1134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6" name="Group 30"/>
          <p:cNvGrpSpPr>
            <a:grpSpLocks/>
          </p:cNvGrpSpPr>
          <p:nvPr/>
        </p:nvGrpSpPr>
        <p:grpSpPr bwMode="auto">
          <a:xfrm>
            <a:off x="4572000" y="1628775"/>
            <a:ext cx="2535238" cy="1511300"/>
            <a:chOff x="2880" y="1026"/>
            <a:chExt cx="1597" cy="952"/>
          </a:xfrm>
        </p:grpSpPr>
        <p:sp>
          <p:nvSpPr>
            <p:cNvPr id="21" name="AutoShape 31"/>
            <p:cNvSpPr>
              <a:spLocks noChangeArrowheads="1"/>
            </p:cNvSpPr>
            <p:nvPr/>
          </p:nvSpPr>
          <p:spPr bwMode="auto">
            <a:xfrm>
              <a:off x="3361" y="1525"/>
              <a:ext cx="1116" cy="45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По использованию</a:t>
              </a:r>
            </a:p>
          </p:txBody>
        </p:sp>
        <p:sp>
          <p:nvSpPr>
            <p:cNvPr id="16401" name="Line 32"/>
            <p:cNvSpPr>
              <a:spLocks noChangeShapeType="1"/>
            </p:cNvSpPr>
            <p:nvPr/>
          </p:nvSpPr>
          <p:spPr bwMode="auto">
            <a:xfrm>
              <a:off x="2880" y="1026"/>
              <a:ext cx="998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7" name="Group 33"/>
          <p:cNvGrpSpPr>
            <a:grpSpLocks/>
          </p:cNvGrpSpPr>
          <p:nvPr/>
        </p:nvGrpSpPr>
        <p:grpSpPr bwMode="auto">
          <a:xfrm>
            <a:off x="4572000" y="1628775"/>
            <a:ext cx="4437063" cy="1511300"/>
            <a:chOff x="2880" y="1026"/>
            <a:chExt cx="2795" cy="952"/>
          </a:xfrm>
        </p:grpSpPr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4529" y="1525"/>
              <a:ext cx="1146" cy="45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По принадлежности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+mn-lt"/>
                </a:rPr>
                <a:t>собственнику</a:t>
              </a:r>
            </a:p>
          </p:txBody>
        </p:sp>
        <p:sp>
          <p:nvSpPr>
            <p:cNvPr id="16399" name="Line 35"/>
            <p:cNvSpPr>
              <a:spLocks noChangeShapeType="1"/>
            </p:cNvSpPr>
            <p:nvPr/>
          </p:nvSpPr>
          <p:spPr bwMode="auto">
            <a:xfrm>
              <a:off x="2880" y="1026"/>
              <a:ext cx="2223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749405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750" y="333375"/>
            <a:ext cx="822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Состав основных фондов по участию в процессе производства</a:t>
            </a:r>
          </a:p>
        </p:txBody>
      </p:sp>
      <p:sp>
        <p:nvSpPr>
          <p:cNvPr id="4" name="Rectangle 5" descr="Голубая тисненая бумага"/>
          <p:cNvSpPr>
            <a:spLocks noChangeArrowheads="1"/>
          </p:cNvSpPr>
          <p:nvPr/>
        </p:nvSpPr>
        <p:spPr bwMode="auto">
          <a:xfrm>
            <a:off x="3059113" y="1052513"/>
            <a:ext cx="3529012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/>
              <a:t>ОСНОВНЫЕ ФОНДЫ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550" y="1844675"/>
            <a:ext cx="3313113" cy="647700"/>
          </a:xfrm>
          <a:prstGeom prst="rect">
            <a:avLst/>
          </a:prstGeom>
          <a:solidFill>
            <a:srgbClr val="1BE6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/>
              <a:t>Основные производственные</a:t>
            </a:r>
          </a:p>
          <a:p>
            <a:pPr algn="ctr"/>
            <a:r>
              <a:rPr lang="ru-RU" altLang="ru-RU" b="1"/>
              <a:t>фонды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59338" y="1773238"/>
            <a:ext cx="3600450" cy="719137"/>
          </a:xfrm>
          <a:prstGeom prst="rect">
            <a:avLst/>
          </a:prstGeom>
          <a:solidFill>
            <a:srgbClr val="F9DB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/>
              <a:t>Основные непроизводственные</a:t>
            </a:r>
          </a:p>
          <a:p>
            <a:pPr algn="ctr"/>
            <a:r>
              <a:rPr lang="ru-RU" altLang="ru-RU" b="1"/>
              <a:t>фонды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0825" y="2492375"/>
            <a:ext cx="4968875" cy="3457575"/>
            <a:chOff x="204" y="1570"/>
            <a:chExt cx="3130" cy="2178"/>
          </a:xfrm>
        </p:grpSpPr>
        <p:sp>
          <p:nvSpPr>
            <p:cNvPr id="30738" name="Rectangle 9"/>
            <p:cNvSpPr>
              <a:spLocks noChangeArrowheads="1"/>
            </p:cNvSpPr>
            <p:nvPr/>
          </p:nvSpPr>
          <p:spPr bwMode="auto">
            <a:xfrm>
              <a:off x="204" y="1752"/>
              <a:ext cx="1225" cy="363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Производственные</a:t>
              </a:r>
            </a:p>
            <a:p>
              <a:r>
                <a:rPr lang="ru-RU" altLang="ru-RU" sz="1400" b="1"/>
                <a:t>здания</a:t>
              </a:r>
            </a:p>
          </p:txBody>
        </p:sp>
        <p:sp>
          <p:nvSpPr>
            <p:cNvPr id="30739" name="Rectangle 10"/>
            <p:cNvSpPr>
              <a:spLocks noChangeArrowheads="1"/>
            </p:cNvSpPr>
            <p:nvPr/>
          </p:nvSpPr>
          <p:spPr bwMode="auto">
            <a:xfrm>
              <a:off x="204" y="3385"/>
              <a:ext cx="1225" cy="363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Машины и</a:t>
              </a:r>
            </a:p>
            <a:p>
              <a:r>
                <a:rPr lang="ru-RU" altLang="ru-RU" sz="1400" b="1"/>
                <a:t>оборудование</a:t>
              </a:r>
            </a:p>
          </p:txBody>
        </p:sp>
        <p:sp>
          <p:nvSpPr>
            <p:cNvPr id="30740" name="Rectangle 11"/>
            <p:cNvSpPr>
              <a:spLocks noChangeArrowheads="1"/>
            </p:cNvSpPr>
            <p:nvPr/>
          </p:nvSpPr>
          <p:spPr bwMode="auto">
            <a:xfrm>
              <a:off x="204" y="2840"/>
              <a:ext cx="1225" cy="363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Передаточные</a:t>
              </a:r>
            </a:p>
            <a:p>
              <a:r>
                <a:rPr lang="ru-RU" altLang="ru-RU" sz="1400" b="1"/>
                <a:t>устройства</a:t>
              </a:r>
            </a:p>
          </p:txBody>
        </p:sp>
        <p:sp>
          <p:nvSpPr>
            <p:cNvPr id="30741" name="Rectangle 12"/>
            <p:cNvSpPr>
              <a:spLocks noChangeArrowheads="1"/>
            </p:cNvSpPr>
            <p:nvPr/>
          </p:nvSpPr>
          <p:spPr bwMode="auto">
            <a:xfrm>
              <a:off x="204" y="2250"/>
              <a:ext cx="1225" cy="454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Сооружения</a:t>
              </a:r>
            </a:p>
            <a:p>
              <a:r>
                <a:rPr lang="ru-RU" altLang="ru-RU" sz="1400" b="1"/>
                <a:t>производственного</a:t>
              </a:r>
            </a:p>
            <a:p>
              <a:r>
                <a:rPr lang="ru-RU" altLang="ru-RU" sz="1400" b="1"/>
                <a:t>назначения</a:t>
              </a:r>
            </a:p>
          </p:txBody>
        </p:sp>
        <p:sp>
          <p:nvSpPr>
            <p:cNvPr id="30742" name="Rectangle 13"/>
            <p:cNvSpPr>
              <a:spLocks noChangeArrowheads="1"/>
            </p:cNvSpPr>
            <p:nvPr/>
          </p:nvSpPr>
          <p:spPr bwMode="auto">
            <a:xfrm>
              <a:off x="2109" y="1752"/>
              <a:ext cx="1225" cy="363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Транспортные</a:t>
              </a:r>
            </a:p>
            <a:p>
              <a:r>
                <a:rPr lang="ru-RU" altLang="ru-RU" sz="1400" b="1"/>
                <a:t>средства</a:t>
              </a:r>
            </a:p>
          </p:txBody>
        </p:sp>
        <p:sp>
          <p:nvSpPr>
            <p:cNvPr id="30743" name="Rectangle 14"/>
            <p:cNvSpPr>
              <a:spLocks noChangeArrowheads="1"/>
            </p:cNvSpPr>
            <p:nvPr/>
          </p:nvSpPr>
          <p:spPr bwMode="auto">
            <a:xfrm>
              <a:off x="2109" y="3385"/>
              <a:ext cx="1225" cy="363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Хозяйственный</a:t>
              </a:r>
            </a:p>
            <a:p>
              <a:r>
                <a:rPr lang="ru-RU" altLang="ru-RU" sz="1400" b="1"/>
                <a:t>инвентарь</a:t>
              </a:r>
            </a:p>
          </p:txBody>
        </p:sp>
        <p:sp>
          <p:nvSpPr>
            <p:cNvPr id="30744" name="Rectangle 15"/>
            <p:cNvSpPr>
              <a:spLocks noChangeArrowheads="1"/>
            </p:cNvSpPr>
            <p:nvPr/>
          </p:nvSpPr>
          <p:spPr bwMode="auto">
            <a:xfrm>
              <a:off x="2109" y="2750"/>
              <a:ext cx="1225" cy="544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Производственный</a:t>
              </a:r>
            </a:p>
            <a:p>
              <a:r>
                <a:rPr lang="ru-RU" altLang="ru-RU" sz="1400" b="1"/>
                <a:t>инвентарь и</a:t>
              </a:r>
            </a:p>
            <a:p>
              <a:r>
                <a:rPr lang="ru-RU" altLang="ru-RU" sz="1400" b="1"/>
                <a:t>оборудование</a:t>
              </a:r>
            </a:p>
          </p:txBody>
        </p:sp>
        <p:sp>
          <p:nvSpPr>
            <p:cNvPr id="30745" name="Rectangle 16"/>
            <p:cNvSpPr>
              <a:spLocks noChangeArrowheads="1"/>
            </p:cNvSpPr>
            <p:nvPr/>
          </p:nvSpPr>
          <p:spPr bwMode="auto">
            <a:xfrm>
              <a:off x="2109" y="2205"/>
              <a:ext cx="1225" cy="499"/>
            </a:xfrm>
            <a:prstGeom prst="rect">
              <a:avLst/>
            </a:prstGeom>
            <a:solidFill>
              <a:srgbClr val="1BE6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Инструмент</a:t>
              </a:r>
            </a:p>
            <a:p>
              <a:r>
                <a:rPr lang="ru-RU" altLang="ru-RU" sz="1400" b="1"/>
                <a:t>производственного</a:t>
              </a:r>
            </a:p>
            <a:p>
              <a:r>
                <a:rPr lang="ru-RU" altLang="ru-RU" sz="1400" b="1"/>
                <a:t>назначения</a:t>
              </a:r>
            </a:p>
          </p:txBody>
        </p:sp>
        <p:sp>
          <p:nvSpPr>
            <p:cNvPr id="30746" name="Line 17"/>
            <p:cNvSpPr>
              <a:spLocks noChangeShapeType="1"/>
            </p:cNvSpPr>
            <p:nvPr/>
          </p:nvSpPr>
          <p:spPr bwMode="auto">
            <a:xfrm>
              <a:off x="1746" y="1570"/>
              <a:ext cx="0" cy="19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Line 18"/>
            <p:cNvSpPr>
              <a:spLocks noChangeShapeType="1"/>
            </p:cNvSpPr>
            <p:nvPr/>
          </p:nvSpPr>
          <p:spPr bwMode="auto">
            <a:xfrm>
              <a:off x="1746" y="352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8" name="Line 19"/>
            <p:cNvSpPr>
              <a:spLocks noChangeShapeType="1"/>
            </p:cNvSpPr>
            <p:nvPr/>
          </p:nvSpPr>
          <p:spPr bwMode="auto">
            <a:xfrm flipH="1">
              <a:off x="1429" y="3521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9" name="Line 20"/>
            <p:cNvSpPr>
              <a:spLocks noChangeShapeType="1"/>
            </p:cNvSpPr>
            <p:nvPr/>
          </p:nvSpPr>
          <p:spPr bwMode="auto">
            <a:xfrm>
              <a:off x="1746" y="3022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0" name="Line 21"/>
            <p:cNvSpPr>
              <a:spLocks noChangeShapeType="1"/>
            </p:cNvSpPr>
            <p:nvPr/>
          </p:nvSpPr>
          <p:spPr bwMode="auto">
            <a:xfrm flipH="1">
              <a:off x="1429" y="3022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Line 22"/>
            <p:cNvSpPr>
              <a:spLocks noChangeShapeType="1"/>
            </p:cNvSpPr>
            <p:nvPr/>
          </p:nvSpPr>
          <p:spPr bwMode="auto">
            <a:xfrm>
              <a:off x="1746" y="2478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2" name="Line 23"/>
            <p:cNvSpPr>
              <a:spLocks noChangeShapeType="1"/>
            </p:cNvSpPr>
            <p:nvPr/>
          </p:nvSpPr>
          <p:spPr bwMode="auto">
            <a:xfrm flipH="1">
              <a:off x="1429" y="2478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3" name="Line 24"/>
            <p:cNvSpPr>
              <a:spLocks noChangeShapeType="1"/>
            </p:cNvSpPr>
            <p:nvPr/>
          </p:nvSpPr>
          <p:spPr bwMode="auto">
            <a:xfrm>
              <a:off x="1746" y="1933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4" name="Line 25"/>
            <p:cNvSpPr>
              <a:spLocks noChangeShapeType="1"/>
            </p:cNvSpPr>
            <p:nvPr/>
          </p:nvSpPr>
          <p:spPr bwMode="auto">
            <a:xfrm flipH="1">
              <a:off x="1429" y="1933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084888" y="2492375"/>
            <a:ext cx="2808287" cy="3600450"/>
            <a:chOff x="3833" y="1570"/>
            <a:chExt cx="1769" cy="2268"/>
          </a:xfrm>
        </p:grpSpPr>
        <p:sp>
          <p:nvSpPr>
            <p:cNvPr id="30731" name="Rectangle 27"/>
            <p:cNvSpPr>
              <a:spLocks noChangeArrowheads="1"/>
            </p:cNvSpPr>
            <p:nvPr/>
          </p:nvSpPr>
          <p:spPr bwMode="auto">
            <a:xfrm>
              <a:off x="4377" y="1797"/>
              <a:ext cx="1225" cy="363"/>
            </a:xfrm>
            <a:prstGeom prst="rect">
              <a:avLst/>
            </a:prstGeom>
            <a:solidFill>
              <a:srgbClr val="F9DB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Здания жилищного</a:t>
              </a:r>
            </a:p>
            <a:p>
              <a:r>
                <a:rPr lang="ru-RU" altLang="ru-RU" sz="1400" b="1"/>
                <a:t>назначения</a:t>
              </a:r>
            </a:p>
          </p:txBody>
        </p:sp>
        <p:sp>
          <p:nvSpPr>
            <p:cNvPr id="30732" name="Rectangle 28"/>
            <p:cNvSpPr>
              <a:spLocks noChangeArrowheads="1"/>
            </p:cNvSpPr>
            <p:nvPr/>
          </p:nvSpPr>
          <p:spPr bwMode="auto">
            <a:xfrm>
              <a:off x="4377" y="3022"/>
              <a:ext cx="1225" cy="816"/>
            </a:xfrm>
            <a:prstGeom prst="rect">
              <a:avLst/>
            </a:prstGeom>
            <a:solidFill>
              <a:srgbClr val="F9DB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Здания</a:t>
              </a:r>
            </a:p>
            <a:p>
              <a:r>
                <a:rPr lang="ru-RU" altLang="ru-RU" sz="1400" b="1"/>
                <a:t>культурно-бытового</a:t>
              </a:r>
            </a:p>
            <a:p>
              <a:r>
                <a:rPr lang="ru-RU" altLang="ru-RU" sz="1400" b="1"/>
                <a:t>назначения и </a:t>
              </a:r>
            </a:p>
            <a:p>
              <a:r>
                <a:rPr lang="ru-RU" altLang="ru-RU" sz="1400" b="1"/>
                <a:t>спортивные </a:t>
              </a:r>
            </a:p>
            <a:p>
              <a:r>
                <a:rPr lang="ru-RU" altLang="ru-RU" sz="1400" b="1"/>
                <a:t>сооружения</a:t>
              </a:r>
            </a:p>
          </p:txBody>
        </p:sp>
        <p:sp>
          <p:nvSpPr>
            <p:cNvPr id="30733" name="Rectangle 29"/>
            <p:cNvSpPr>
              <a:spLocks noChangeArrowheads="1"/>
            </p:cNvSpPr>
            <p:nvPr/>
          </p:nvSpPr>
          <p:spPr bwMode="auto">
            <a:xfrm>
              <a:off x="4377" y="2341"/>
              <a:ext cx="1225" cy="499"/>
            </a:xfrm>
            <a:prstGeom prst="rect">
              <a:avLst/>
            </a:prstGeom>
            <a:solidFill>
              <a:srgbClr val="F9DB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r>
                <a:rPr lang="ru-RU" altLang="ru-RU" sz="1400" b="1"/>
                <a:t>Здания</a:t>
              </a:r>
            </a:p>
            <a:p>
              <a:r>
                <a:rPr lang="ru-RU" altLang="ru-RU" sz="1400" b="1"/>
                <a:t>административного</a:t>
              </a:r>
            </a:p>
            <a:p>
              <a:r>
                <a:rPr lang="ru-RU" altLang="ru-RU" sz="1400" b="1"/>
                <a:t>назначения</a:t>
              </a:r>
            </a:p>
          </p:txBody>
        </p:sp>
        <p:sp>
          <p:nvSpPr>
            <p:cNvPr id="30734" name="Line 30"/>
            <p:cNvSpPr>
              <a:spLocks noChangeShapeType="1"/>
            </p:cNvSpPr>
            <p:nvPr/>
          </p:nvSpPr>
          <p:spPr bwMode="auto">
            <a:xfrm>
              <a:off x="3833" y="1570"/>
              <a:ext cx="0" cy="19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Line 31"/>
            <p:cNvSpPr>
              <a:spLocks noChangeShapeType="1"/>
            </p:cNvSpPr>
            <p:nvPr/>
          </p:nvSpPr>
          <p:spPr bwMode="auto">
            <a:xfrm>
              <a:off x="3833" y="3475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Line 32"/>
            <p:cNvSpPr>
              <a:spLocks noChangeShapeType="1"/>
            </p:cNvSpPr>
            <p:nvPr/>
          </p:nvSpPr>
          <p:spPr bwMode="auto">
            <a:xfrm>
              <a:off x="3833" y="2614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Line 33"/>
            <p:cNvSpPr>
              <a:spLocks noChangeShapeType="1"/>
            </p:cNvSpPr>
            <p:nvPr/>
          </p:nvSpPr>
          <p:spPr bwMode="auto">
            <a:xfrm>
              <a:off x="3833" y="1979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Стрелка влево 32">
            <a:hlinkClick r:id="rId3" action="ppaction://hlinksldjump"/>
          </p:cNvPr>
          <p:cNvSpPr/>
          <p:nvPr/>
        </p:nvSpPr>
        <p:spPr>
          <a:xfrm>
            <a:off x="8351912" y="6453336"/>
            <a:ext cx="792088" cy="40466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3408</TotalTime>
  <Words>1410</Words>
  <Application>Microsoft Office PowerPoint</Application>
  <PresentationFormat>Экран (4:3)</PresentationFormat>
  <Paragraphs>263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Исполнительная</vt:lpstr>
      <vt:lpstr>Equation.3</vt:lpstr>
      <vt:lpstr>Показатели состояния, движения и эффективности использования основных фондов и средств организации</vt:lpstr>
      <vt:lpstr>Цели занятия: </vt:lpstr>
      <vt:lpstr>ПЛАН</vt:lpstr>
      <vt:lpstr>1. Экономическая сущность, значение, состав и структура основных средств. </vt:lpstr>
      <vt:lpstr>Презентация PowerPoint</vt:lpstr>
      <vt:lpstr>Всем видам основных фондов присущи экономические признаки: </vt:lpstr>
      <vt:lpstr>Презентация PowerPoint</vt:lpstr>
      <vt:lpstr>Презентация PowerPoint</vt:lpstr>
      <vt:lpstr>Презентация PowerPoint</vt:lpstr>
      <vt:lpstr>Передаточные устройства</vt:lpstr>
      <vt:lpstr>Машины и оборудование</vt:lpstr>
      <vt:lpstr>В данной группе выделяются подгруппы: · силовые машины и оборудование;  · рабочие машины и оборудование;  · измерительные и регулирующие предметы; · вычислительная техника; · прочие. </vt:lpstr>
      <vt:lpstr>К силовым машинам и оборудованию относят, например:</vt:lpstr>
      <vt:lpstr>К рабочим машинам и оборудованиям относят, к примеру, различные станки, например:</vt:lpstr>
      <vt:lpstr>Измерительные и регулирующие предметы</vt:lpstr>
      <vt:lpstr>Вычислительная техника</vt:lpstr>
      <vt:lpstr>Транспортные  средства</vt:lpstr>
      <vt:lpstr>Инструменты</vt:lpstr>
      <vt:lpstr>Производственный и хозяйственный инвентарь</vt:lpstr>
      <vt:lpstr>Многолетние насаждения</vt:lpstr>
      <vt:lpstr>Рабочий репродуктивный скот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2019-03-09T08:48:50Z</dcterms:created>
  <dcterms:modified xsi:type="dcterms:W3CDTF">2020-11-30T16:12:51Z</dcterms:modified>
</cp:coreProperties>
</file>